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embeddings/oleObject2.bin" ContentType="application/vnd.openxmlformats-officedocument.oleObject"/>
  <Override PartName="/ppt/notesSlides/notesSlide10.xml" ContentType="application/vnd.openxmlformats-officedocument.presentationml.notesSlide+xml"/>
  <Override PartName="/ppt/embeddings/oleObject3.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7" r:id="rId2"/>
    <p:sldId id="486" r:id="rId3"/>
    <p:sldId id="487" r:id="rId4"/>
    <p:sldId id="453" r:id="rId5"/>
    <p:sldId id="454" r:id="rId6"/>
    <p:sldId id="470" r:id="rId7"/>
    <p:sldId id="460" r:id="rId8"/>
    <p:sldId id="479" r:id="rId9"/>
    <p:sldId id="308" r:id="rId10"/>
    <p:sldId id="408" r:id="rId11"/>
    <p:sldId id="484" r:id="rId12"/>
    <p:sldId id="365" r:id="rId13"/>
    <p:sldId id="386" r:id="rId14"/>
    <p:sldId id="431" r:id="rId15"/>
    <p:sldId id="432" r:id="rId16"/>
    <p:sldId id="433" r:id="rId17"/>
    <p:sldId id="461" r:id="rId18"/>
    <p:sldId id="387" r:id="rId19"/>
    <p:sldId id="388" r:id="rId20"/>
    <p:sldId id="457" r:id="rId21"/>
    <p:sldId id="456" r:id="rId22"/>
    <p:sldId id="434" r:id="rId23"/>
    <p:sldId id="436" r:id="rId24"/>
    <p:sldId id="437" r:id="rId25"/>
    <p:sldId id="438" r:id="rId26"/>
    <p:sldId id="458" r:id="rId27"/>
    <p:sldId id="428" r:id="rId28"/>
    <p:sldId id="440" r:id="rId29"/>
    <p:sldId id="469" r:id="rId30"/>
    <p:sldId id="488" r:id="rId31"/>
    <p:sldId id="489" r:id="rId32"/>
    <p:sldId id="490" r:id="rId33"/>
    <p:sldId id="491" r:id="rId34"/>
    <p:sldId id="474" r:id="rId35"/>
    <p:sldId id="492" r:id="rId36"/>
    <p:sldId id="493" r:id="rId37"/>
    <p:sldId id="494" r:id="rId38"/>
    <p:sldId id="441" r:id="rId39"/>
    <p:sldId id="459" r:id="rId40"/>
    <p:sldId id="468" r:id="rId41"/>
    <p:sldId id="390" r:id="rId42"/>
    <p:sldId id="423" r:id="rId43"/>
    <p:sldId id="414" r:id="rId44"/>
    <p:sldId id="413" r:id="rId45"/>
    <p:sldId id="415" r:id="rId46"/>
    <p:sldId id="416" r:id="rId47"/>
    <p:sldId id="418" r:id="rId48"/>
    <p:sldId id="420" r:id="rId49"/>
    <p:sldId id="424" r:id="rId50"/>
    <p:sldId id="421" r:id="rId51"/>
    <p:sldId id="422" r:id="rId52"/>
    <p:sldId id="395" r:id="rId53"/>
    <p:sldId id="482" r:id="rId54"/>
    <p:sldId id="483" r:id="rId55"/>
    <p:sldId id="397" r:id="rId56"/>
    <p:sldId id="426" r:id="rId57"/>
    <p:sldId id="398" r:id="rId58"/>
    <p:sldId id="399" r:id="rId59"/>
    <p:sldId id="427" r:id="rId60"/>
    <p:sldId id="448" r:id="rId61"/>
    <p:sldId id="449" r:id="rId62"/>
    <p:sldId id="450" r:id="rId63"/>
    <p:sldId id="451" r:id="rId64"/>
    <p:sldId id="452" r:id="rId65"/>
    <p:sldId id="259" r:id="rId66"/>
    <p:sldId id="475" r:id="rId67"/>
    <p:sldId id="476" r:id="rId68"/>
    <p:sldId id="430" r:id="rId69"/>
    <p:sldId id="443" r:id="rId70"/>
    <p:sldId id="444" r:id="rId71"/>
    <p:sldId id="445"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40A"/>
    <a:srgbClr val="F3E816"/>
    <a:srgbClr val="FFFFFF"/>
    <a:srgbClr val="008000"/>
    <a:srgbClr val="82A0FF"/>
    <a:srgbClr val="0011B2"/>
    <a:srgbClr val="DE00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181" autoAdjust="0"/>
    <p:restoredTop sz="99704" autoAdjust="0"/>
  </p:normalViewPr>
  <p:slideViewPr>
    <p:cSldViewPr snapToGrid="0" snapToObjects="1">
      <p:cViewPr>
        <p:scale>
          <a:sx n="140" d="100"/>
          <a:sy n="140" d="100"/>
        </p:scale>
        <p:origin x="-512" y="12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35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2BC002-C4D2-8840-BC4F-A51557C1170F}" type="datetimeFigureOut">
              <a:rPr lang="en-US" smtClean="0"/>
              <a:t>12/11/14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6EEE89-046A-8146-9442-8F0409274FF4}" type="slidenum">
              <a:rPr lang="en-US" smtClean="0"/>
              <a:t>‹#›</a:t>
            </a:fld>
            <a:endParaRPr lang="en-US"/>
          </a:p>
        </p:txBody>
      </p:sp>
    </p:spTree>
    <p:extLst>
      <p:ext uri="{BB962C8B-B14F-4D97-AF65-F5344CB8AC3E}">
        <p14:creationId xmlns:p14="http://schemas.microsoft.com/office/powerpoint/2010/main" val="3022571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1E4532-0A1D-7741-B7F8-C491C4C533AD}" type="datetimeFigureOut">
              <a:rPr lang="en-US" smtClean="0"/>
              <a:t>12/11/14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F37516-47F0-4541-821C-B489248754D7}" type="slidenum">
              <a:rPr lang="en-US" smtClean="0"/>
              <a:t>‹#›</a:t>
            </a:fld>
            <a:endParaRPr lang="en-US"/>
          </a:p>
        </p:txBody>
      </p:sp>
    </p:spTree>
    <p:extLst>
      <p:ext uri="{BB962C8B-B14F-4D97-AF65-F5344CB8AC3E}">
        <p14:creationId xmlns:p14="http://schemas.microsoft.com/office/powerpoint/2010/main" val="178084572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38FCF78-6F42-DD47-BFB7-03FB0C2A10DA}" type="slidenum">
              <a:rPr lang="en-US" altLang="en-US"/>
              <a:pPr/>
              <a:t>1</a:t>
            </a:fld>
            <a:endParaRPr lang="en-US" altLang="en-US"/>
          </a:p>
        </p:txBody>
      </p:sp>
      <p:sp>
        <p:nvSpPr>
          <p:cNvPr id="5122" name="Rectangle 2"/>
          <p:cNvSpPr>
            <a:spLocks noChangeArrowheads="1"/>
          </p:cNvSpPr>
          <p:nvPr/>
        </p:nvSpPr>
        <p:spPr bwMode="auto">
          <a:xfrm>
            <a:off x="3884613" y="0"/>
            <a:ext cx="2973387"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3" name="Rectangle 3"/>
          <p:cNvSpPr>
            <a:spLocks noChangeArrowheads="1"/>
          </p:cNvSpPr>
          <p:nvPr/>
        </p:nvSpPr>
        <p:spPr bwMode="auto">
          <a:xfrm>
            <a:off x="3884613" y="8686800"/>
            <a:ext cx="2973387" cy="457200"/>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4" name="Rectangle 4"/>
          <p:cNvSpPr>
            <a:spLocks noChangeArrowheads="1"/>
          </p:cNvSpPr>
          <p:nvPr/>
        </p:nvSpPr>
        <p:spPr bwMode="auto">
          <a:xfrm>
            <a:off x="0" y="868680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5" name="Rectangle 5"/>
          <p:cNvSpPr>
            <a:spLocks noChangeArrowheads="1"/>
          </p:cNvSpPr>
          <p:nvPr/>
        </p:nvSpPr>
        <p:spPr bwMode="auto">
          <a:xfrm>
            <a:off x="0" y="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6" name="Rectangle 6"/>
          <p:cNvSpPr>
            <a:spLocks noChangeArrowheads="1"/>
          </p:cNvSpPr>
          <p:nvPr/>
        </p:nvSpPr>
        <p:spPr bwMode="auto">
          <a:xfrm>
            <a:off x="3883025" y="0"/>
            <a:ext cx="2974975"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7" name="Rectangle 7"/>
          <p:cNvSpPr>
            <a:spLocks noChangeArrowheads="1"/>
          </p:cNvSpPr>
          <p:nvPr/>
        </p:nvSpPr>
        <p:spPr bwMode="auto">
          <a:xfrm>
            <a:off x="3883025" y="8686800"/>
            <a:ext cx="2974975" cy="457200"/>
          </a:xfrm>
          <a:prstGeom prst="rect">
            <a:avLst/>
          </a:prstGeom>
          <a:noFill/>
          <a:ln w="9525">
            <a:noFill/>
            <a:miter lim="800000"/>
            <a:headEnd/>
            <a:tailEnd/>
          </a:ln>
          <a:effectLst/>
        </p:spPr>
        <p:txBody>
          <a:bodyPr lIns="19050" tIns="0" rIns="19050" bIns="0" anchor="b">
            <a:prstTxWarp prst="textNoShape">
              <a:avLst/>
            </a:prstTxWarp>
          </a:bodyPr>
          <a:lstStyle/>
          <a:p>
            <a:pPr algn="r"/>
            <a:r>
              <a:rPr lang="en-US" altLang="en-US" sz="1000" i="1">
                <a:latin typeface="Times New Roman" pitchFamily="-110" charset="0"/>
              </a:rPr>
              <a:t>1</a:t>
            </a:r>
          </a:p>
        </p:txBody>
      </p:sp>
      <p:sp>
        <p:nvSpPr>
          <p:cNvPr id="5128" name="Rectangle 8"/>
          <p:cNvSpPr>
            <a:spLocks noChangeArrowheads="1"/>
          </p:cNvSpPr>
          <p:nvPr/>
        </p:nvSpPr>
        <p:spPr bwMode="auto">
          <a:xfrm>
            <a:off x="0" y="868680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29" name="Rectangle 9"/>
          <p:cNvSpPr>
            <a:spLocks noChangeArrowheads="1"/>
          </p:cNvSpPr>
          <p:nvPr/>
        </p:nvSpPr>
        <p:spPr bwMode="auto">
          <a:xfrm>
            <a:off x="0" y="0"/>
            <a:ext cx="2971800" cy="457200"/>
          </a:xfrm>
          <a:prstGeom prst="rect">
            <a:avLst/>
          </a:prstGeom>
          <a:noFill/>
          <a:ln w="9525">
            <a:noFill/>
            <a:miter lim="800000"/>
            <a:headEnd/>
            <a:tailEnd/>
          </a:ln>
          <a:effectLst/>
        </p:spPr>
        <p:txBody>
          <a:bodyPr wrap="none" anchor="ctr">
            <a:prstTxWarp prst="textNoShape">
              <a:avLst/>
            </a:prstTxWarp>
          </a:bodyPr>
          <a:lstStyle/>
          <a:p>
            <a:endParaRPr lang="en-US"/>
          </a:p>
        </p:txBody>
      </p:sp>
      <p:sp>
        <p:nvSpPr>
          <p:cNvPr id="5130" name="Rectangle 10"/>
          <p:cNvSpPr>
            <a:spLocks noGrp="1" noRot="1" noChangeAspect="1" noChangeArrowheads="1" noTextEdit="1"/>
          </p:cNvSpPr>
          <p:nvPr>
            <p:ph type="sldImg"/>
          </p:nvPr>
        </p:nvSpPr>
        <p:spPr>
          <a:ln cap="flat"/>
        </p:spPr>
      </p:sp>
      <p:sp>
        <p:nvSpPr>
          <p:cNvPr id="5131" name="Rectangle 11"/>
          <p:cNvSpPr>
            <a:spLocks noGrp="1" noChangeArrowheads="1"/>
          </p:cNvSpPr>
          <p:nvPr>
            <p:ph type="body" idx="1"/>
          </p:nvPr>
        </p:nvSpPr>
        <p:spPr>
          <a:ln/>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now work on the second property.  We need the value p not to give much information about w_0.</a:t>
            </a:r>
          </a:p>
          <a:p>
            <a:r>
              <a:rPr lang="en-US" dirty="0" smtClean="0"/>
              <a:t>&lt;click&gt;</a:t>
            </a:r>
          </a:p>
          <a:p>
            <a:r>
              <a:rPr lang="en-US" dirty="0" smtClean="0"/>
              <a:t>Consider the case</a:t>
            </a:r>
            <a:r>
              <a:rPr lang="en-US" baseline="0" dirty="0" smtClean="0"/>
              <a:t> where we collect a reading from a different source, say w_0’.</a:t>
            </a:r>
          </a:p>
          <a:p>
            <a:r>
              <a:rPr lang="en-US" baseline="0" dirty="0" smtClean="0"/>
              <a:t>&lt;click, click&gt;</a:t>
            </a:r>
          </a:p>
          <a:p>
            <a:r>
              <a:rPr lang="en-US" baseline="0" dirty="0" smtClean="0"/>
              <a:t>This means that p \</a:t>
            </a:r>
            <a:r>
              <a:rPr lang="en-US" baseline="0" dirty="0" err="1" smtClean="0"/>
              <a:t>oplus</a:t>
            </a:r>
            <a:r>
              <a:rPr lang="en-US" baseline="0" dirty="0" smtClean="0"/>
              <a:t> w_0’ will not be close to the original </a:t>
            </a:r>
            <a:r>
              <a:rPr lang="en-US" baseline="0" dirty="0" err="1" smtClean="0"/>
              <a:t>codeword</a:t>
            </a:r>
            <a:r>
              <a:rPr lang="en-US" baseline="0" dirty="0" smtClean="0"/>
              <a:t> and decoding will give an unrelated value.  </a:t>
            </a:r>
          </a:p>
          <a:p>
            <a:r>
              <a:rPr lang="en-US" baseline="0" dirty="0" smtClean="0"/>
              <a:t>&lt;click&gt;</a:t>
            </a:r>
            <a:br>
              <a:rPr lang="en-US" baseline="0" dirty="0" smtClean="0"/>
            </a:br>
            <a:r>
              <a:rPr lang="en-US" baseline="0" dirty="0" smtClean="0"/>
              <a:t>Formally, we can say that W_0 retains high entropy even conditioned on the public value p.  This is the main novel contribution of a secure sketch (otherwise we could just provide error correcting information.</a:t>
            </a:r>
          </a:p>
          <a:p>
            <a:r>
              <a:rPr lang="en-US" baseline="0" dirty="0" smtClean="0"/>
              <a:t>&lt;click&gt;</a:t>
            </a:r>
          </a:p>
          <a:p>
            <a:r>
              <a:rPr lang="en-US" baseline="0" dirty="0" smtClean="0"/>
              <a:t>Recall the starting entropy was k.  We will call k-k’ the entropy loss of a secure sketch.  This value is important as it determines the strength of our key.  </a:t>
            </a:r>
          </a:p>
          <a:p>
            <a:r>
              <a:rPr lang="en-US" baseline="0" dirty="0" smtClean="0"/>
              <a:t>&lt;click&gt;</a:t>
            </a:r>
          </a:p>
          <a:p>
            <a:r>
              <a:rPr lang="en-US" baseline="0" dirty="0" smtClean="0"/>
              <a:t>In particular, the extractor must be able to produce a good key with only k’ bits of entropy.</a:t>
            </a:r>
          </a:p>
        </p:txBody>
      </p:sp>
      <p:sp>
        <p:nvSpPr>
          <p:cNvPr id="4" name="Slide Number Placeholder 3"/>
          <p:cNvSpPr>
            <a:spLocks noGrp="1"/>
          </p:cNvSpPr>
          <p:nvPr>
            <p:ph type="sldNum" sz="quarter" idx="10"/>
          </p:nvPr>
        </p:nvSpPr>
        <p:spPr/>
        <p:txBody>
          <a:bodyPr/>
          <a:lstStyle/>
          <a:p>
            <a:fld id="{78F37516-47F0-4541-821C-B489248754D7}" type="slidenum">
              <a:rPr lang="en-US" smtClean="0"/>
              <a:t>16</a:t>
            </a:fld>
            <a:endParaRPr lang="en-US"/>
          </a:p>
        </p:txBody>
      </p:sp>
    </p:spTree>
    <p:extLst>
      <p:ext uri="{BB962C8B-B14F-4D97-AF65-F5344CB8AC3E}">
        <p14:creationId xmlns:p14="http://schemas.microsoft.com/office/powerpoint/2010/main" val="3336512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18</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19</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20</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Bullet structure too simple here: these items don’t all belong in one list</a:t>
            </a:r>
          </a:p>
        </p:txBody>
      </p:sp>
      <p:sp>
        <p:nvSpPr>
          <p:cNvPr id="4" name="Slide Number Placeholder 3"/>
          <p:cNvSpPr>
            <a:spLocks noGrp="1"/>
          </p:cNvSpPr>
          <p:nvPr>
            <p:ph type="sldNum" sz="quarter" idx="10"/>
          </p:nvPr>
        </p:nvSpPr>
        <p:spPr/>
        <p:txBody>
          <a:bodyPr/>
          <a:lstStyle/>
          <a:p>
            <a:fld id="{78F37516-47F0-4541-821C-B489248754D7}" type="slidenum">
              <a:rPr lang="en-US" smtClean="0"/>
              <a:t>22</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Bullet structure too simple here: these items don’t all belong in one list</a:t>
            </a:r>
          </a:p>
        </p:txBody>
      </p:sp>
      <p:sp>
        <p:nvSpPr>
          <p:cNvPr id="4" name="Slide Number Placeholder 3"/>
          <p:cNvSpPr>
            <a:spLocks noGrp="1"/>
          </p:cNvSpPr>
          <p:nvPr>
            <p:ph type="sldNum" sz="quarter" idx="10"/>
          </p:nvPr>
        </p:nvSpPr>
        <p:spPr/>
        <p:txBody>
          <a:bodyPr/>
          <a:lstStyle/>
          <a:p>
            <a:fld id="{78F37516-47F0-4541-821C-B489248754D7}" type="slidenum">
              <a:rPr lang="en-US" smtClean="0"/>
              <a:t>23</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Bullet structure too simple here: these items don’t all belong in one list</a:t>
            </a:r>
          </a:p>
        </p:txBody>
      </p:sp>
      <p:sp>
        <p:nvSpPr>
          <p:cNvPr id="4" name="Slide Number Placeholder 3"/>
          <p:cNvSpPr>
            <a:spLocks noGrp="1"/>
          </p:cNvSpPr>
          <p:nvPr>
            <p:ph type="sldNum" sz="quarter" idx="10"/>
          </p:nvPr>
        </p:nvSpPr>
        <p:spPr/>
        <p:txBody>
          <a:bodyPr/>
          <a:lstStyle/>
          <a:p>
            <a:fld id="{78F37516-47F0-4541-821C-B489248754D7}" type="slidenum">
              <a:rPr lang="en-US" smtClean="0"/>
              <a:t>24</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25</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27</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41</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sigma.octopart.com</a:t>
            </a:r>
            <a:r>
              <a:rPr lang="en-US" sz="1200" dirty="0" smtClean="0"/>
              <a:t>/14152599/image/Microchip-TC14433EPG.jpg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www.drgaelriverz.com</a:t>
            </a:r>
            <a:r>
              <a:rPr lang="en-US" sz="1200" dirty="0" smtClean="0"/>
              <a:t>/images/</a:t>
            </a:r>
            <a:r>
              <a:rPr lang="en-US" sz="1200" dirty="0" err="1" smtClean="0"/>
              <a:t>Round_Eye.JPG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2</a:t>
            </a:fld>
            <a:endParaRPr lang="en-US"/>
          </a:p>
        </p:txBody>
      </p:sp>
    </p:spTree>
    <p:extLst>
      <p:ext uri="{BB962C8B-B14F-4D97-AF65-F5344CB8AC3E}">
        <p14:creationId xmlns:p14="http://schemas.microsoft.com/office/powerpoint/2010/main" val="272594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42</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43</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44</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45</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46</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47</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48</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49</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50</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51</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sigma.octopart.com</a:t>
            </a:r>
            <a:r>
              <a:rPr lang="en-US" sz="1200" dirty="0" smtClean="0"/>
              <a:t>/14152599/image/Microchip-TC14433EPG.jpg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www.drgaelriverz.com</a:t>
            </a:r>
            <a:r>
              <a:rPr lang="en-US" sz="1200" dirty="0" smtClean="0"/>
              <a:t>/images/</a:t>
            </a:r>
            <a:r>
              <a:rPr lang="en-US" sz="1200" dirty="0" err="1" smtClean="0"/>
              <a:t>Round_Eye.JPG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3</a:t>
            </a:fld>
            <a:endParaRPr lang="en-US"/>
          </a:p>
        </p:txBody>
      </p:sp>
    </p:spTree>
    <p:extLst>
      <p:ext uri="{BB962C8B-B14F-4D97-AF65-F5344CB8AC3E}">
        <p14:creationId xmlns:p14="http://schemas.microsoft.com/office/powerpoint/2010/main" val="2725941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ADS: Say RO construction first? Then say point obfuscation?</a:t>
            </a:r>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52</a:t>
            </a:fld>
            <a:endParaRPr lang="en-US"/>
          </a:p>
        </p:txBody>
      </p:sp>
    </p:spTree>
    <p:extLst>
      <p:ext uri="{BB962C8B-B14F-4D97-AF65-F5344CB8AC3E}">
        <p14:creationId xmlns:p14="http://schemas.microsoft.com/office/powerpoint/2010/main" val="2870240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ADS: too much text (break it up somehow?)</a:t>
            </a:r>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56</a:t>
            </a:fld>
            <a:endParaRPr lang="en-US"/>
          </a:p>
        </p:txBody>
      </p:sp>
    </p:spTree>
    <p:extLst>
      <p:ext uri="{BB962C8B-B14F-4D97-AF65-F5344CB8AC3E}">
        <p14:creationId xmlns:p14="http://schemas.microsoft.com/office/powerpoint/2010/main" val="355720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58</a:t>
            </a:fld>
            <a:endParaRPr lang="en-US"/>
          </a:p>
        </p:txBody>
      </p:sp>
    </p:spTree>
    <p:extLst>
      <p:ext uri="{BB962C8B-B14F-4D97-AF65-F5344CB8AC3E}">
        <p14:creationId xmlns:p14="http://schemas.microsoft.com/office/powerpoint/2010/main" val="1283970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59</a:t>
            </a:fld>
            <a:endParaRPr lang="en-US"/>
          </a:p>
        </p:txBody>
      </p:sp>
    </p:spTree>
    <p:extLst>
      <p:ext uri="{BB962C8B-B14F-4D97-AF65-F5344CB8AC3E}">
        <p14:creationId xmlns:p14="http://schemas.microsoft.com/office/powerpoint/2010/main" val="2389442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traditional model, keys are resident on some device and we use sensing to gain access to the keys.  We will be considering measurement of some physical property, this is sensed and transformed by some type of feature extraction into a canonical representation.  For passwords, this is traditionally just a hash, while transforms for physical devices and biometrics are typically more involved.  This representation is then compared to a stored template and an access decision is made based on this comparison.  At this point the key is unlock and used to authenticate the user to a framework that makes a decision whether they are allowed to use a particular resource.  There are a couple of problems with this approach but I would like to focus on one.  If this device is lost or stolen then all the necessary credentials are being stored at rest.  Even if the access keys can be moved to a remote server.  The stored template is still a problem.  In particular, last month researchers from Spain showed how to take a stored template and produce an accepting iris image.</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60</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traditional model, keys are resident on some device and we use sensing to gain access to the keys.  We will be considering measurement of some physical property, this is sensed and transformed by some type of feature extraction into a canonical representation.  For passwords, this is traditionally just a hash, while transforms for physical devices and biometrics are typically more involved.  This representation is then compared to a stored template and an access decision is made based on this comparison.  At this point the key is unlock and used to authenticate the user to a framework that makes a decision whether they are allowed to use a particular resource.  There are a couple of problems with this approach but I would like to focus on one.  If this device is lost or stolen then all the necessary credentials are being stored at rest.  Even if the access keys can be moved to a remote server.  The stored template is still a problem.  In particular, last month researchers from Spain showed how to take a stored template and produce an accepting iris image.</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61</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traditional model, keys are resident on some device and we use sensing to gain access to the keys.  We will be considering measurement of some physical property, this is sensed and transformed by some type of feature extraction into a canonical representation.  For passwords, this is traditionally just a hash, while transforms for physical devices and biometrics are typically more involved.  This representation is then compared to a stored template and an access decision is made based on this comparison.  At this point the key is unlock and used to authenticate the user to a framework that makes a decision whether they are allowed to use a particular resource.  There are a couple of problems with this approach but I would like to focus on one.  If this device is lost or stolen then all the necessary credentials are being stored at rest.  Even if the access keys can be moved to a remote server.  The stored template is still a problem.  In particular, last month researchers from Spain showed how to take a stored template and produce an accepting iris image.</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62</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describe a solution where the cryptographic keys are directly derived from the sensed</a:t>
            </a:r>
            <a:r>
              <a:rPr lang="en-US" baseline="0" dirty="0" smtClean="0"/>
              <a:t> data.  We’ll derive keys directly from features and then further derive keys to assign trust to a particular role or attribute.  The important step we are removing is the stored template and matching.  In order for this approach to work we must start with a strongly random source (since we will derive a key from it).  This generally means a robust biometric or a physical unclonable function (PUF).  Then we’ll apply a transform to reduce error rates while retaining as much entropy of the sensed feature as possible.  We’ll then use a technique called fuzzy extractors to produce a stable key from this noisy distribution.  Then we’ll use cryptographic access control to ensure only the intended users have access to data (and it can all be stored encrypted).</a:t>
            </a:r>
          </a:p>
          <a:p>
            <a:endParaRPr lang="en-US" baseline="0" dirty="0" smtClean="0"/>
          </a:p>
          <a:p>
            <a:r>
              <a:rPr lang="en-US" baseline="0" dirty="0" smtClean="0"/>
              <a:t>No templates</a:t>
            </a:r>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63</a:t>
            </a:fld>
            <a:endParaRPr lang="en-US"/>
          </a:p>
        </p:txBody>
      </p:sp>
    </p:spTree>
    <p:extLst>
      <p:ext uri="{BB962C8B-B14F-4D97-AF65-F5344CB8AC3E}">
        <p14:creationId xmlns:p14="http://schemas.microsoft.com/office/powerpoint/2010/main" val="148140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I’ll go through the characteristics that make a good biometric using a human iris as an example and show how to derive a stable key from a noisy distribution.</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64</a:t>
            </a:fld>
            <a:endParaRPr lang="en-US" altLang="en-US"/>
          </a:p>
        </p:txBody>
      </p:sp>
    </p:spTree>
    <p:extLst>
      <p:ext uri="{BB962C8B-B14F-4D97-AF65-F5344CB8AC3E}">
        <p14:creationId xmlns:p14="http://schemas.microsoft.com/office/powerpoint/2010/main" val="1608700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sigma.octopart.com</a:t>
            </a:r>
            <a:r>
              <a:rPr lang="en-US" sz="1200" dirty="0" smtClean="0"/>
              <a:t>/14152599/image/Microchip-TC14433EPG.jpg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www.drgaelriverz.com</a:t>
            </a:r>
            <a:r>
              <a:rPr lang="en-US" sz="1200" dirty="0" smtClean="0"/>
              <a:t>/images/</a:t>
            </a:r>
            <a:r>
              <a:rPr lang="en-US" sz="1200" dirty="0" err="1" smtClean="0"/>
              <a:t>Round_Eye.JPG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8F37516-47F0-4541-821C-B489248754D7}" type="slidenum">
              <a:rPr lang="en-US" smtClean="0"/>
              <a:t>65</a:t>
            </a:fld>
            <a:endParaRPr lang="en-US"/>
          </a:p>
        </p:txBody>
      </p:sp>
    </p:spTree>
    <p:extLst>
      <p:ext uri="{BB962C8B-B14F-4D97-AF65-F5344CB8AC3E}">
        <p14:creationId xmlns:p14="http://schemas.microsoft.com/office/powerpoint/2010/main" val="2725941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9</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Main parameters: dimension of </a:t>
            </a:r>
            <a:r>
              <a:rPr lang="en-US" sz="1200" i="1" dirty="0" smtClean="0">
                <a:latin typeface="Times New Roman"/>
                <a:cs typeface="Times New Roman"/>
              </a:rPr>
              <a:t>Span(G), t</a:t>
            </a:r>
          </a:p>
          <a:p>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66</a:t>
            </a:fld>
            <a:endParaRPr lang="en-US"/>
          </a:p>
        </p:txBody>
      </p:sp>
    </p:spTree>
    <p:extLst>
      <p:ext uri="{BB962C8B-B14F-4D97-AF65-F5344CB8AC3E}">
        <p14:creationId xmlns:p14="http://schemas.microsoft.com/office/powerpoint/2010/main" val="320264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Main parameters: dimension of </a:t>
            </a:r>
            <a:r>
              <a:rPr lang="en-US" sz="1200" i="1" dirty="0" smtClean="0">
                <a:latin typeface="Times New Roman"/>
                <a:cs typeface="Times New Roman"/>
              </a:rPr>
              <a:t>Span(G), t</a:t>
            </a:r>
          </a:p>
          <a:p>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67</a:t>
            </a:fld>
            <a:endParaRPr lang="en-US"/>
          </a:p>
        </p:txBody>
      </p:sp>
    </p:spTree>
    <p:extLst>
      <p:ext uri="{BB962C8B-B14F-4D97-AF65-F5344CB8AC3E}">
        <p14:creationId xmlns:p14="http://schemas.microsoft.com/office/powerpoint/2010/main" val="320264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10</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12</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BBE6B-6949-4B0B-BB52-F8D70DF7AEAF}" type="slidenum">
              <a:rPr lang="en-US" smtClean="0"/>
              <a:pPr/>
              <a:t>13</a:t>
            </a:fld>
            <a:endParaRPr lang="en-US"/>
          </a:p>
        </p:txBody>
      </p:sp>
    </p:spTree>
    <p:extLst>
      <p:ext uri="{BB962C8B-B14F-4D97-AF65-F5344CB8AC3E}">
        <p14:creationId xmlns:p14="http://schemas.microsoft.com/office/powerpoint/2010/main" val="2570286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by describing</a:t>
            </a:r>
            <a:r>
              <a:rPr lang="en-US" baseline="0" dirty="0" smtClean="0"/>
              <a:t> the sketch algorithm.</a:t>
            </a:r>
          </a:p>
          <a:p>
            <a:r>
              <a:rPr lang="en-US" baseline="0" dirty="0" smtClean="0"/>
              <a:t>&lt;click, click&gt;</a:t>
            </a:r>
          </a:p>
          <a:p>
            <a:r>
              <a:rPr lang="en-US" baseline="0" dirty="0" smtClean="0"/>
              <a:t>The sketch I am going to describe is called the “code-offset sketch” in the literature.  Assume we have an error correcting code that can correct </a:t>
            </a:r>
            <a:r>
              <a:rPr lang="en-US" baseline="0" dirty="0" err="1" smtClean="0"/>
              <a:t>dmax</a:t>
            </a:r>
            <a:r>
              <a:rPr lang="en-US" baseline="0" dirty="0" smtClean="0"/>
              <a:t> errors.</a:t>
            </a:r>
          </a:p>
          <a:p>
            <a:r>
              <a:rPr lang="en-US" baseline="0" dirty="0" smtClean="0"/>
              <a:t>&lt;click&gt;</a:t>
            </a:r>
          </a:p>
          <a:p>
            <a:r>
              <a:rPr lang="en-US" baseline="0" dirty="0" smtClean="0"/>
              <a:t>We will start by selecting a random </a:t>
            </a:r>
            <a:r>
              <a:rPr lang="en-US" baseline="0" dirty="0" err="1" smtClean="0"/>
              <a:t>codeword</a:t>
            </a:r>
            <a:r>
              <a:rPr lang="en-US" baseline="0" dirty="0" smtClean="0"/>
              <a:t>.  So we select a random value x and encode x using the error correcting code.  We will use this </a:t>
            </a:r>
            <a:r>
              <a:rPr lang="en-US" baseline="0" dirty="0" err="1" smtClean="0"/>
              <a:t>ec</a:t>
            </a:r>
            <a:r>
              <a:rPr lang="en-US" baseline="0" dirty="0" smtClean="0"/>
              <a:t> value as a mask for our value w_0.</a:t>
            </a:r>
          </a:p>
          <a:p>
            <a:r>
              <a:rPr lang="en-US" baseline="0" dirty="0" smtClean="0"/>
              <a:t>&lt;click&gt;</a:t>
            </a:r>
          </a:p>
          <a:p>
            <a:r>
              <a:rPr lang="en-US" baseline="0" dirty="0" smtClean="0"/>
              <a:t>Our public value p will be the exclusive or of the value </a:t>
            </a:r>
            <a:r>
              <a:rPr lang="en-US" baseline="0" dirty="0" err="1" smtClean="0"/>
              <a:t>ec</a:t>
            </a:r>
            <a:r>
              <a:rPr lang="en-US" baseline="0" dirty="0" smtClean="0"/>
              <a:t> and our original reading.  Remember, we want two properties from p: it should allow recovery from a close value w_1 and it shouldn’t give much information about w_0.</a:t>
            </a:r>
          </a:p>
        </p:txBody>
      </p:sp>
      <p:sp>
        <p:nvSpPr>
          <p:cNvPr id="4" name="Slide Number Placeholder 3"/>
          <p:cNvSpPr>
            <a:spLocks noGrp="1"/>
          </p:cNvSpPr>
          <p:nvPr>
            <p:ph type="sldNum" sz="quarter" idx="10"/>
          </p:nvPr>
        </p:nvSpPr>
        <p:spPr/>
        <p:txBody>
          <a:bodyPr/>
          <a:lstStyle/>
          <a:p>
            <a:fld id="{78F37516-47F0-4541-821C-B489248754D7}" type="slidenum">
              <a:rPr lang="en-US" smtClean="0"/>
              <a:t>14</a:t>
            </a:fld>
            <a:endParaRPr lang="en-US"/>
          </a:p>
        </p:txBody>
      </p:sp>
    </p:spTree>
    <p:extLst>
      <p:ext uri="{BB962C8B-B14F-4D97-AF65-F5344CB8AC3E}">
        <p14:creationId xmlns:p14="http://schemas.microsoft.com/office/powerpoint/2010/main" val="226747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now show have the first property is fulfilled.</a:t>
            </a:r>
          </a:p>
          <a:p>
            <a:r>
              <a:rPr lang="en-US" dirty="0" smtClean="0"/>
              <a:t>&lt;click&gt;</a:t>
            </a:r>
          </a:p>
          <a:p>
            <a:r>
              <a:rPr lang="en-US" dirty="0" smtClean="0"/>
              <a:t>This</a:t>
            </a:r>
            <a:r>
              <a:rPr lang="en-US" baseline="0" dirty="0" smtClean="0"/>
              <a:t> is done in the Recovery function.</a:t>
            </a:r>
          </a:p>
          <a:p>
            <a:r>
              <a:rPr lang="en-US" baseline="0" dirty="0" smtClean="0"/>
              <a:t>&lt;click&gt;</a:t>
            </a:r>
          </a:p>
          <a:p>
            <a:r>
              <a:rPr lang="en-US" baseline="0" dirty="0" smtClean="0"/>
              <a:t>So the recovery function has just the public value p and the new reading w_1.</a:t>
            </a:r>
          </a:p>
          <a:p>
            <a:r>
              <a:rPr lang="en-US" baseline="0" dirty="0" smtClean="0"/>
              <a:t>&lt;click&gt;</a:t>
            </a:r>
          </a:p>
          <a:p>
            <a:r>
              <a:rPr lang="en-US" baseline="0" dirty="0" smtClean="0"/>
              <a:t>It adds these two values together.  </a:t>
            </a:r>
          </a:p>
          <a:p>
            <a:r>
              <a:rPr lang="en-US" baseline="0" dirty="0" smtClean="0"/>
              <a:t>&lt;click&gt;</a:t>
            </a:r>
          </a:p>
          <a:p>
            <a:r>
              <a:rPr lang="en-US" baseline="0" dirty="0" smtClean="0"/>
              <a:t>We then run the decoding procedure of the error correcting code on this value p\</a:t>
            </a:r>
            <a:r>
              <a:rPr lang="en-US" baseline="0" dirty="0" err="1" smtClean="0"/>
              <a:t>oplus</a:t>
            </a:r>
            <a:r>
              <a:rPr lang="en-US" baseline="0" dirty="0" smtClean="0"/>
              <a:t> w_1.  This gives us a value </a:t>
            </a:r>
            <a:r>
              <a:rPr lang="en-US" baseline="0" dirty="0" err="1" smtClean="0"/>
              <a:t>ec</a:t>
            </a:r>
            <a:r>
              <a:rPr lang="en-US" baseline="0" dirty="0" smtClean="0"/>
              <a:t>’.</a:t>
            </a:r>
          </a:p>
          <a:p>
            <a:r>
              <a:rPr lang="en-US" baseline="0" dirty="0" smtClean="0"/>
              <a:t>&lt;click&gt;</a:t>
            </a:r>
          </a:p>
          <a:p>
            <a:r>
              <a:rPr lang="en-US" baseline="0" dirty="0" smtClean="0"/>
              <a:t>If w_0 and w_1 are within the decoding radius for the error correcting code then </a:t>
            </a:r>
            <a:r>
              <a:rPr lang="en-US" baseline="0" dirty="0" err="1" smtClean="0"/>
              <a:t>ec</a:t>
            </a:r>
            <a:r>
              <a:rPr lang="en-US" baseline="0" dirty="0" smtClean="0"/>
              <a:t>’ = </a:t>
            </a:r>
            <a:r>
              <a:rPr lang="en-US" baseline="0" dirty="0" err="1" smtClean="0"/>
              <a:t>ec.</a:t>
            </a:r>
            <a:r>
              <a:rPr lang="en-US" baseline="0" dirty="0" smtClean="0"/>
              <a:t>  This means we can recover the value w_0 from a close w_1.</a:t>
            </a:r>
            <a:endParaRPr lang="en-US" dirty="0"/>
          </a:p>
        </p:txBody>
      </p:sp>
      <p:sp>
        <p:nvSpPr>
          <p:cNvPr id="4" name="Slide Number Placeholder 3"/>
          <p:cNvSpPr>
            <a:spLocks noGrp="1"/>
          </p:cNvSpPr>
          <p:nvPr>
            <p:ph type="sldNum" sz="quarter" idx="10"/>
          </p:nvPr>
        </p:nvSpPr>
        <p:spPr/>
        <p:txBody>
          <a:bodyPr/>
          <a:lstStyle/>
          <a:p>
            <a:fld id="{78F37516-47F0-4541-821C-B489248754D7}" type="slidenum">
              <a:rPr lang="en-US" smtClean="0"/>
              <a:t>15</a:t>
            </a:fld>
            <a:endParaRPr lang="en-US"/>
          </a:p>
        </p:txBody>
      </p:sp>
    </p:spTree>
    <p:extLst>
      <p:ext uri="{BB962C8B-B14F-4D97-AF65-F5344CB8AC3E}">
        <p14:creationId xmlns:p14="http://schemas.microsoft.com/office/powerpoint/2010/main" val="376644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D7559F-7C03-7F4E-BFAB-52D067CFECC3}" type="datetime1">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427189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CB33DC-0205-B647-83CA-711F632D5B1E}" type="datetime1">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216481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104FC2-1154-DC44-B64E-AB780861BAB3}" type="datetime1">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98222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BE105F-5EC6-1F49-93B7-19BF866F9E29}" type="datetime1">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7421F-71E7-F748-8E9F-5BC3CDBE49C2}" type="slidenum">
              <a:rPr lang="en-US" smtClean="0"/>
              <a:t>‹#›</a:t>
            </a:fld>
            <a:endParaRPr lang="en-US"/>
          </a:p>
        </p:txBody>
      </p:sp>
    </p:spTree>
    <p:extLst>
      <p:ext uri="{BB962C8B-B14F-4D97-AF65-F5344CB8AC3E}">
        <p14:creationId xmlns:p14="http://schemas.microsoft.com/office/powerpoint/2010/main" val="22536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BWF </a:t>
            </a:r>
            <a:fld id="{31269863-FC91-8643-B8EC-306DF53D8EA7}" type="datetime1">
              <a:rPr lang="en-US" smtClean="0"/>
              <a:t>12/11/14</a:t>
            </a:fld>
            <a:r>
              <a:rPr lang="en-US" smtClean="0"/>
              <a:t> </a:t>
            </a:r>
            <a:r>
              <a:rPr lang="en-US" dirty="0" smtClean="0"/>
              <a:t>&lt;#&gt;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410155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0EDF94-12CD-7148-A681-8C071662FE28}" type="datetime1">
              <a:rPr lang="en-US" smtClean="0"/>
              <a:t>12/11/14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4061636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E7E95E-9CF9-C942-84A5-537AD1B0F9C5}" type="datetime1">
              <a:rPr lang="en-US" smtClean="0"/>
              <a:t>12/11/14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360322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2383A9-671C-5E49-BF12-BDA66EECC51B}" type="datetime1">
              <a:rPr lang="en-US" smtClean="0"/>
              <a:t>12/11/14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57711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82477-415E-154F-85FD-F9E9FB5A040D}" type="datetime1">
              <a:rPr lang="en-US" smtClean="0"/>
              <a:t>12/11/14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221251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052ADC-8050-5246-835A-2F1BB7F1F6E0}" type="datetime1">
              <a:rPr lang="en-US" smtClean="0"/>
              <a:t>12/11/14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340014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BA09F-A243-C64D-8606-4A864334B3A0}" type="datetime1">
              <a:rPr lang="en-US" smtClean="0"/>
              <a:t>12/11/14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7421F-71E7-F748-8E9F-5BC3CDBE49C2}" type="slidenum">
              <a:rPr lang="en-US" smtClean="0"/>
              <a:t>‹#›</a:t>
            </a:fld>
            <a:endParaRPr lang="en-US"/>
          </a:p>
        </p:txBody>
      </p:sp>
    </p:spTree>
    <p:extLst>
      <p:ext uri="{BB962C8B-B14F-4D97-AF65-F5344CB8AC3E}">
        <p14:creationId xmlns:p14="http://schemas.microsoft.com/office/powerpoint/2010/main" val="1444869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2E7B6-EA10-6846-AE62-E5A98D8B5640}" type="datetime1">
              <a:rPr lang="en-US" smtClean="0"/>
              <a:t>12/11/14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7421F-71E7-F748-8E9F-5BC3CDBE49C2}" type="slidenum">
              <a:rPr lang="en-US" smtClean="0"/>
              <a:t>‹#›</a:t>
            </a:fld>
            <a:endParaRPr lang="en-US"/>
          </a:p>
        </p:txBody>
      </p:sp>
    </p:spTree>
    <p:extLst>
      <p:ext uri="{BB962C8B-B14F-4D97-AF65-F5344CB8AC3E}">
        <p14:creationId xmlns:p14="http://schemas.microsoft.com/office/powerpoint/2010/main" val="698301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2.bin"/><Relationship Id="rId5"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3.bin"/><Relationship Id="rId5"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0.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61.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62.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jpeg"/><Relationship Id="rId13"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eg"/><Relationship Id="rId8"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936" y="0"/>
            <a:ext cx="7772400" cy="2487076"/>
          </a:xfrm>
        </p:spPr>
        <p:txBody>
          <a:bodyPr>
            <a:noAutofit/>
          </a:bodyPr>
          <a:lstStyle/>
          <a:p>
            <a:r>
              <a:rPr lang="en-US" sz="5400" dirty="0" smtClean="0"/>
              <a:t>Strong Key Derivation</a:t>
            </a:r>
            <a:br>
              <a:rPr lang="en-US" sz="5400" dirty="0" smtClean="0"/>
            </a:br>
            <a:r>
              <a:rPr lang="en-US" sz="5400" dirty="0" smtClean="0"/>
              <a:t>from Noisy Sources</a:t>
            </a:r>
            <a:endParaRPr lang="en-US" sz="5400" dirty="0"/>
          </a:p>
        </p:txBody>
      </p:sp>
      <p:sp>
        <p:nvSpPr>
          <p:cNvPr id="4110" name="Text Box 14"/>
          <p:cNvSpPr txBox="1">
            <a:spLocks noGrp="1" noChangeArrowheads="1"/>
          </p:cNvSpPr>
          <p:nvPr>
            <p:ph type="subTitle" sz="quarter" idx="1"/>
          </p:nvPr>
        </p:nvSpPr>
        <p:spPr>
          <a:xfrm>
            <a:off x="3010237" y="2977407"/>
            <a:ext cx="3147798" cy="589221"/>
          </a:xfrm>
          <a:noFill/>
          <a:ln/>
        </p:spPr>
        <p:txBody>
          <a:bodyPr>
            <a:noAutofit/>
          </a:bodyPr>
          <a:lstStyle/>
          <a:p>
            <a:r>
              <a:rPr lang="en-US" altLang="en-US" dirty="0" smtClean="0">
                <a:solidFill>
                  <a:srgbClr val="000000"/>
                </a:solidFill>
              </a:rPr>
              <a:t>Benjamin Fuller</a:t>
            </a:r>
          </a:p>
        </p:txBody>
      </p:sp>
      <p:sp>
        <p:nvSpPr>
          <p:cNvPr id="5" name="Text Box 14"/>
          <p:cNvSpPr txBox="1">
            <a:spLocks noChangeArrowheads="1"/>
          </p:cNvSpPr>
          <p:nvPr/>
        </p:nvSpPr>
        <p:spPr>
          <a:xfrm>
            <a:off x="5265963" y="6396171"/>
            <a:ext cx="5134587" cy="540806"/>
          </a:xfrm>
          <a:prstGeom prst="rect">
            <a:avLst/>
          </a:prstGeom>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en-US" sz="2400" dirty="0" smtClean="0">
                <a:solidFill>
                  <a:schemeClr val="tx1"/>
                </a:solidFill>
              </a:rPr>
              <a:t>December 12, 2014</a:t>
            </a:r>
            <a:endParaRPr lang="en-US" altLang="en-US" sz="2400" dirty="0">
              <a:solidFill>
                <a:schemeClr val="tx1"/>
              </a:solidFill>
            </a:endParaRPr>
          </a:p>
        </p:txBody>
      </p:sp>
      <p:sp>
        <p:nvSpPr>
          <p:cNvPr id="9" name="TextBox 8"/>
          <p:cNvSpPr txBox="1"/>
          <p:nvPr/>
        </p:nvSpPr>
        <p:spPr>
          <a:xfrm>
            <a:off x="457201" y="4252584"/>
            <a:ext cx="8229600" cy="1938992"/>
          </a:xfrm>
          <a:prstGeom prst="rect">
            <a:avLst/>
          </a:prstGeom>
          <a:noFill/>
        </p:spPr>
        <p:txBody>
          <a:bodyPr wrap="square" rtlCol="0">
            <a:spAutoFit/>
          </a:bodyPr>
          <a:lstStyle/>
          <a:p>
            <a:r>
              <a:rPr lang="en-US" sz="2400" dirty="0" smtClean="0"/>
              <a:t>Based on three works:</a:t>
            </a:r>
          </a:p>
          <a:p>
            <a:pPr marL="285750" indent="-285750">
              <a:buFont typeface="Arial"/>
              <a:buChar char="•"/>
            </a:pPr>
            <a:r>
              <a:rPr lang="en-US" sz="2400" i="1" dirty="0" smtClean="0"/>
              <a:t>Computational Fuzzy Extractors</a:t>
            </a:r>
            <a:r>
              <a:rPr lang="en-US" sz="2400" dirty="0" smtClean="0"/>
              <a:t> [FullerMengReyzin13]</a:t>
            </a:r>
          </a:p>
          <a:p>
            <a:pPr marL="285750" indent="-285750">
              <a:buFont typeface="Arial"/>
              <a:buChar char="•"/>
            </a:pPr>
            <a:r>
              <a:rPr lang="en-US" sz="2400" i="1" dirty="0" smtClean="0"/>
              <a:t>When are Fuzzy Extractors Possible?</a:t>
            </a:r>
            <a:r>
              <a:rPr lang="en-US" sz="2400" dirty="0" smtClean="0"/>
              <a:t> [FullerSmithReyzin14]</a:t>
            </a:r>
          </a:p>
          <a:p>
            <a:pPr marL="285750" indent="-285750">
              <a:buFont typeface="Arial"/>
              <a:buChar char="•"/>
            </a:pPr>
            <a:r>
              <a:rPr lang="en-US" sz="2400" i="1" dirty="0" smtClean="0"/>
              <a:t>Key Derivation from Noisy Sources with More Errors than Entropy</a:t>
            </a:r>
            <a:r>
              <a:rPr lang="en-US" sz="2400" dirty="0" smtClean="0"/>
              <a:t> [CanettiFullerPanethSmithReyzin14]</a:t>
            </a:r>
            <a:endParaRPr lang="en-US" sz="2400" dirty="0"/>
          </a:p>
        </p:txBody>
      </p:sp>
    </p:spTree>
    <p:extLst>
      <p:ext uri="{BB962C8B-B14F-4D97-AF65-F5344CB8AC3E}">
        <p14:creationId xmlns:p14="http://schemas.microsoft.com/office/powerpoint/2010/main" val="332428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861" y="-168088"/>
            <a:ext cx="9887312" cy="861257"/>
          </a:xfrm>
        </p:spPr>
        <p:txBody>
          <a:bodyPr>
            <a:normAutofit/>
          </a:bodyPr>
          <a:lstStyle/>
          <a:p>
            <a:r>
              <a:rPr lang="en-US" dirty="0" smtClean="0"/>
              <a:t>Fuzzy Extractors: Goals</a:t>
            </a:r>
            <a:endParaRPr lang="en-US" dirty="0"/>
          </a:p>
        </p:txBody>
      </p:sp>
      <p:sp>
        <p:nvSpPr>
          <p:cNvPr id="36" name="Content Placeholder 1"/>
          <p:cNvSpPr txBox="1">
            <a:spLocks/>
          </p:cNvSpPr>
          <p:nvPr/>
        </p:nvSpPr>
        <p:spPr>
          <a:xfrm>
            <a:off x="-1" y="89569"/>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r>
              <a:rPr lang="en-US" sz="2800" dirty="0" smtClean="0">
                <a:cs typeface="Calibri"/>
              </a:rPr>
              <a:t>Goal 1: handle as many sources as possible</a:t>
            </a:r>
            <a:br>
              <a:rPr lang="en-US" sz="2800" dirty="0" smtClean="0">
                <a:cs typeface="Calibri"/>
              </a:rPr>
            </a:br>
            <a:r>
              <a:rPr lang="en-US" sz="2800" dirty="0" smtClean="0">
                <a:cs typeface="Calibri"/>
              </a:rPr>
              <a:t>(typically, any source in which </a:t>
            </a:r>
            <a:r>
              <a:rPr lang="en-US" sz="2800" i="1" dirty="0">
                <a:latin typeface="Times New Roman"/>
                <a:cs typeface="Times New Roman"/>
              </a:rPr>
              <a:t>w</a:t>
            </a:r>
            <a:r>
              <a:rPr lang="en-US" sz="2800" baseline="-25000" dirty="0">
                <a:latin typeface="Times New Roman"/>
                <a:cs typeface="Times New Roman"/>
              </a:rPr>
              <a:t>0 </a:t>
            </a:r>
            <a:r>
              <a:rPr lang="en-US" sz="2800" dirty="0">
                <a:cs typeface="Calibri"/>
              </a:rPr>
              <a:t>is</a:t>
            </a:r>
            <a:r>
              <a:rPr lang="en-US" sz="2800" baseline="-25000" dirty="0">
                <a:latin typeface="Times New Roman"/>
                <a:cs typeface="Times New Roman"/>
              </a:rPr>
              <a:t> </a:t>
            </a:r>
            <a:r>
              <a:rPr lang="en-US" sz="2800" dirty="0" smtClean="0">
                <a:latin typeface="Times New Roman"/>
                <a:cs typeface="Times New Roman"/>
              </a:rPr>
              <a:t>2</a:t>
            </a:r>
            <a:r>
              <a:rPr lang="en-US" sz="2800" i="1" baseline="30000" dirty="0" smtClean="0">
                <a:latin typeface="Times New Roman"/>
                <a:cs typeface="Times New Roman"/>
              </a:rPr>
              <a:t>k</a:t>
            </a:r>
            <a:r>
              <a:rPr lang="en-US" sz="2800" dirty="0">
                <a:latin typeface="Calibri"/>
                <a:cs typeface="Calibri"/>
              </a:rPr>
              <a:t>-</a:t>
            </a:r>
            <a:r>
              <a:rPr lang="en-US" sz="2800" dirty="0" smtClean="0">
                <a:cs typeface="Calibri"/>
              </a:rPr>
              <a:t>hard </a:t>
            </a:r>
            <a:r>
              <a:rPr lang="en-US" sz="2800" dirty="0">
                <a:cs typeface="Calibri"/>
              </a:rPr>
              <a:t>to </a:t>
            </a:r>
            <a:r>
              <a:rPr lang="en-US" sz="2800" dirty="0" smtClean="0">
                <a:cs typeface="Calibri"/>
              </a:rPr>
              <a:t>guess)</a:t>
            </a:r>
          </a:p>
          <a:p>
            <a:r>
              <a:rPr lang="en-US" sz="2800" dirty="0" smtClean="0">
                <a:cs typeface="Calibri"/>
              </a:rPr>
              <a:t>Goal 2: handle as much error as possible</a:t>
            </a:r>
            <a:br>
              <a:rPr lang="en-US" sz="2800" dirty="0" smtClean="0">
                <a:cs typeface="Calibri"/>
              </a:rPr>
            </a:br>
            <a:r>
              <a:rPr lang="en-US" sz="2800" dirty="0" smtClean="0">
                <a:cs typeface="Calibri"/>
              </a:rPr>
              <a:t>(typically, any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Calibri"/>
              </a:rPr>
              <a:t>within distance </a:t>
            </a:r>
            <a:r>
              <a:rPr lang="en-US" sz="2800" i="1" dirty="0" smtClean="0">
                <a:latin typeface="Times New Roman"/>
                <a:cs typeface="Times New Roman"/>
              </a:rPr>
              <a:t>t</a:t>
            </a:r>
            <a:r>
              <a:rPr lang="en-US" sz="2800" dirty="0" smtClean="0">
                <a:cs typeface="Calibri"/>
              </a:rPr>
              <a:t>)</a:t>
            </a:r>
          </a:p>
          <a:p>
            <a:r>
              <a:rPr lang="en-US" sz="2800" dirty="0" smtClean="0">
                <a:cs typeface="Calibri"/>
              </a:rPr>
              <a:t>Most previous approaches are analyzed in terms of </a:t>
            </a:r>
            <a:r>
              <a:rPr lang="en-US" sz="2800" i="1" dirty="0" smtClean="0">
                <a:solidFill>
                  <a:prstClr val="black"/>
                </a:solidFill>
                <a:latin typeface="Times New Roman"/>
                <a:cs typeface="Times New Roman"/>
              </a:rPr>
              <a:t>t</a:t>
            </a:r>
            <a:r>
              <a:rPr lang="en-US" sz="2800" dirty="0" smtClean="0">
                <a:solidFill>
                  <a:prstClr val="black"/>
                </a:solidFill>
                <a:cs typeface="Calibri"/>
              </a:rPr>
              <a:t> and </a:t>
            </a:r>
            <a:r>
              <a:rPr lang="en-US" sz="2800" i="1" dirty="0" smtClean="0">
                <a:solidFill>
                  <a:prstClr val="black"/>
                </a:solidFill>
                <a:latin typeface="Times New Roman"/>
                <a:cs typeface="Times New Roman"/>
              </a:rPr>
              <a:t>k</a:t>
            </a:r>
          </a:p>
        </p:txBody>
      </p:sp>
      <p:sp>
        <p:nvSpPr>
          <p:cNvPr id="68" name="Rectangle 67"/>
          <p:cNvSpPr/>
          <p:nvPr/>
        </p:nvSpPr>
        <p:spPr>
          <a:xfrm>
            <a:off x="852770" y="4650145"/>
            <a:ext cx="352425" cy="3586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4" name="Straight Arrow Connector 7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9" name="Straight Arrow Connector 7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noFill/>
          </a:ln>
          <a:effectLst/>
        </p:spPr>
        <p:txBody>
          <a:bodyPr wrap="none" rtlCol="0">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33" name="Oval 3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3" name="Oval 42"/>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4" name="Rectangle 43"/>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cxnSp>
        <p:nvCxnSpPr>
          <p:cNvPr id="45" name="Straight Arrow Connector 44"/>
          <p:cNvCxnSpPr>
            <a:stCxn id="43" idx="1"/>
            <a:endCxn id="33" idx="5"/>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11" name="Rectangle 10"/>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grpSp>
        <p:nvGrpSpPr>
          <p:cNvPr id="46" name="Group 45"/>
          <p:cNvGrpSpPr/>
          <p:nvPr/>
        </p:nvGrpSpPr>
        <p:grpSpPr>
          <a:xfrm>
            <a:off x="1463042" y="3744379"/>
            <a:ext cx="2111840" cy="2342700"/>
            <a:chOff x="6838074" y="2246479"/>
            <a:chExt cx="981495" cy="1803616"/>
          </a:xfrm>
        </p:grpSpPr>
        <p:sp>
          <p:nvSpPr>
            <p:cNvPr id="47" name="Trapezoid 46"/>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8" name="TextBox 47"/>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grpSp>
        <p:nvGrpSpPr>
          <p:cNvPr id="49" name="Group 48"/>
          <p:cNvGrpSpPr/>
          <p:nvPr/>
        </p:nvGrpSpPr>
        <p:grpSpPr>
          <a:xfrm>
            <a:off x="5198418" y="4631104"/>
            <a:ext cx="2578818" cy="1877042"/>
            <a:chOff x="6827762" y="2135962"/>
            <a:chExt cx="991806" cy="1914134"/>
          </a:xfrm>
        </p:grpSpPr>
        <p:sp>
          <p:nvSpPr>
            <p:cNvPr id="50" name="Trapezoid 49"/>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1" name="TextBox 50"/>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28" name="Rectangle 27"/>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5" name="Freeform 4"/>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36"/>
          <p:cNvSpPr>
            <a:spLocks noChangeArrowheads="1"/>
          </p:cNvSpPr>
          <p:nvPr/>
        </p:nvSpPr>
        <p:spPr bwMode="auto">
          <a:xfrm>
            <a:off x="307600" y="3098954"/>
            <a:ext cx="8486480" cy="69253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Traditional approaches do not support sources with </a:t>
            </a:r>
            <a:r>
              <a:rPr lang="en-US" sz="2400" b="1" i="1" dirty="0" smtClean="0">
                <a:latin typeface="Times New Roman"/>
                <a:cs typeface="Times New Roman"/>
              </a:rPr>
              <a:t>t </a:t>
            </a:r>
            <a:r>
              <a:rPr lang="en-US" sz="2400" b="1" dirty="0" smtClean="0">
                <a:latin typeface="Times New Roman"/>
                <a:cs typeface="Times New Roman"/>
              </a:rPr>
              <a:t>&gt;</a:t>
            </a:r>
            <a:r>
              <a:rPr lang="en-US" sz="2400" b="1" i="1" dirty="0" smtClean="0">
                <a:latin typeface="Times New Roman"/>
                <a:cs typeface="Times New Roman"/>
              </a:rPr>
              <a:t> k </a:t>
            </a:r>
            <a:br>
              <a:rPr lang="en-US" sz="2400" b="1" i="1" dirty="0" smtClean="0">
                <a:latin typeface="Times New Roman"/>
                <a:cs typeface="Times New Roman"/>
              </a:rPr>
            </a:br>
            <a:r>
              <a:rPr lang="en-US" sz="2400" b="1" dirty="0" smtClean="0">
                <a:latin typeface="Calibri"/>
                <a:cs typeface="Calibri"/>
              </a:rPr>
              <a:t>(many practical sources)</a:t>
            </a:r>
          </a:p>
        </p:txBody>
      </p:sp>
      <p:grpSp>
        <p:nvGrpSpPr>
          <p:cNvPr id="31" name="Group 30"/>
          <p:cNvGrpSpPr/>
          <p:nvPr/>
        </p:nvGrpSpPr>
        <p:grpSpPr>
          <a:xfrm>
            <a:off x="4052998" y="3733039"/>
            <a:ext cx="499449" cy="523220"/>
            <a:chOff x="4333176" y="615512"/>
            <a:chExt cx="499449" cy="523220"/>
          </a:xfrm>
        </p:grpSpPr>
        <p:sp>
          <p:nvSpPr>
            <p:cNvPr id="32" name="Rectangle 31"/>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35" name="Group 34"/>
          <p:cNvGrpSpPr/>
          <p:nvPr/>
        </p:nvGrpSpPr>
        <p:grpSpPr>
          <a:xfrm>
            <a:off x="7890537" y="4812969"/>
            <a:ext cx="514191" cy="523220"/>
            <a:chOff x="6391214" y="2384012"/>
            <a:chExt cx="514191" cy="523220"/>
          </a:xfrm>
        </p:grpSpPr>
        <p:sp>
          <p:nvSpPr>
            <p:cNvPr id="37" name="Rectangle 36"/>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988258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animEffect transition="in" filter="fade">
                                      <p:cBhvr>
                                        <p:cTn id="7" dur="500"/>
                                        <p:tgtEl>
                                          <p:spTgt spid="3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xEl>
                                              <p:pRg st="2" end="2"/>
                                            </p:txEl>
                                          </p:spTgt>
                                        </p:tgtEl>
                                        <p:attrNameLst>
                                          <p:attrName>style.visibility</p:attrName>
                                        </p:attrNameLst>
                                      </p:cBhvr>
                                      <p:to>
                                        <p:strVal val="visible"/>
                                      </p:to>
                                    </p:set>
                                    <p:animEffect transition="in" filter="fade">
                                      <p:cBhvr>
                                        <p:cTn id="18" dur="500"/>
                                        <p:tgtEl>
                                          <p:spTgt spid="3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xEl>
                                              <p:pRg st="3" end="3"/>
                                            </p:txEl>
                                          </p:spTgt>
                                        </p:tgtEl>
                                        <p:attrNameLst>
                                          <p:attrName>style.visibility</p:attrName>
                                        </p:attrNameLst>
                                      </p:cBhvr>
                                      <p:to>
                                        <p:strVal val="visible"/>
                                      </p:to>
                                    </p:set>
                                    <p:animEffect transition="in" filter="fade">
                                      <p:cBhvr>
                                        <p:cTn id="23" dur="500"/>
                                        <p:tgtEl>
                                          <p:spTgt spid="3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bg/>
                                          </p:spTgt>
                                        </p:tgtEl>
                                        <p:attrNameLst>
                                          <p:attrName>style.visibility</p:attrName>
                                        </p:attrNameLst>
                                      </p:cBhvr>
                                      <p:to>
                                        <p:strVal val="visible"/>
                                      </p:to>
                                    </p:set>
                                    <p:animEffect transition="in" filter="fade">
                                      <p:cBhvr>
                                        <p:cTn id="28" dur="500"/>
                                        <p:tgtEl>
                                          <p:spTgt spid="30">
                                            <p:bg/>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28" grpId="0"/>
      <p:bldP spid="5" grpId="0" animBg="1"/>
      <p:bldP spid="30"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00"/>
            <a:ext cx="8229600" cy="1143000"/>
          </a:xfrm>
        </p:spPr>
        <p:txBody>
          <a:bodyPr/>
          <a:lstStyle/>
          <a:p>
            <a:r>
              <a:rPr lang="en-US" dirty="0" smtClean="0"/>
              <a:t>Contribution</a:t>
            </a:r>
            <a:endParaRPr lang="en-US" dirty="0"/>
          </a:p>
        </p:txBody>
      </p:sp>
      <p:sp>
        <p:nvSpPr>
          <p:cNvPr id="3" name="Content Placeholder 2"/>
          <p:cNvSpPr>
            <a:spLocks noGrp="1"/>
          </p:cNvSpPr>
          <p:nvPr>
            <p:ph idx="1"/>
          </p:nvPr>
        </p:nvSpPr>
        <p:spPr/>
        <p:txBody>
          <a:bodyPr>
            <a:normAutofit fontScale="92500"/>
          </a:bodyPr>
          <a:lstStyle/>
          <a:p>
            <a:r>
              <a:rPr lang="en-US" dirty="0" smtClean="0"/>
              <a:t>Three lessons on how to construct</a:t>
            </a:r>
            <a:br>
              <a:rPr lang="en-US" dirty="0" smtClean="0"/>
            </a:br>
            <a:r>
              <a:rPr lang="en-US" dirty="0" smtClean="0"/>
              <a:t>fuzzy extractors for practical sources</a:t>
            </a:r>
          </a:p>
          <a:p>
            <a:pPr lvl="1"/>
            <a:r>
              <a:rPr lang="en-US" dirty="0" smtClean="0"/>
              <a:t>Eliminate Secure Sketches [FMR13]</a:t>
            </a:r>
          </a:p>
          <a:p>
            <a:pPr lvl="1"/>
            <a:r>
              <a:rPr lang="en-US" dirty="0" smtClean="0"/>
              <a:t>Exploit Distributional Structure [FRS14]</a:t>
            </a:r>
          </a:p>
          <a:p>
            <a:pPr lvl="1"/>
            <a:r>
              <a:rPr lang="en-US" dirty="0" smtClean="0"/>
              <a:t>Define Objects Computational [FMR13]</a:t>
            </a:r>
          </a:p>
          <a:p>
            <a:r>
              <a:rPr lang="en-US" dirty="0" smtClean="0"/>
              <a:t>Constructions of fuzzy extractors for large classes of distributions where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 </a:t>
            </a:r>
            <a:r>
              <a:rPr lang="en-US" dirty="0" smtClean="0">
                <a:latin typeface="Calibri"/>
                <a:cs typeface="Calibri"/>
              </a:rPr>
              <a:t>[CFPRS14]</a:t>
            </a:r>
          </a:p>
          <a:p>
            <a:r>
              <a:rPr lang="en-US" dirty="0" smtClean="0">
                <a:latin typeface="Calibri"/>
                <a:cs typeface="Calibri"/>
              </a:rPr>
              <a:t>Reusable fuzzy extractor for arbitrary correlation between repeated readings [CFPRS14]</a:t>
            </a:r>
          </a:p>
        </p:txBody>
      </p:sp>
    </p:spTree>
    <p:extLst>
      <p:ext uri="{BB962C8B-B14F-4D97-AF65-F5344CB8AC3E}">
        <p14:creationId xmlns:p14="http://schemas.microsoft.com/office/powerpoint/2010/main" val="2624681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9" name="Group 68"/>
          <p:cNvGrpSpPr/>
          <p:nvPr/>
        </p:nvGrpSpPr>
        <p:grpSpPr>
          <a:xfrm>
            <a:off x="1463042" y="3744379"/>
            <a:ext cx="2111840" cy="2342700"/>
            <a:chOff x="6838074" y="2246479"/>
            <a:chExt cx="981495" cy="1803616"/>
          </a:xfrm>
        </p:grpSpPr>
        <p:sp>
          <p:nvSpPr>
            <p:cNvPr id="70" name="Trapezoid 69"/>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1" name="TextBox 70"/>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rot="10800000" flipH="1">
            <a:off x="1492904" y="4704303"/>
            <a:ext cx="622200" cy="413835"/>
          </a:xfrm>
          <a:prstGeom prst="bentConnector3">
            <a:avLst>
              <a:gd name="adj1" fmla="val 36073"/>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2115112" y="4175635"/>
            <a:ext cx="777140" cy="1044618"/>
            <a:chOff x="6851952" y="2558143"/>
            <a:chExt cx="967619" cy="1491952"/>
          </a:xfrm>
        </p:grpSpPr>
        <p:sp>
          <p:nvSpPr>
            <p:cNvPr id="46" name="Trapezoid 4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69"/>
              <a:ext cx="866310" cy="659363"/>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endCxn id="46" idx="0"/>
          </p:cNvCxnSpPr>
          <p:nvPr/>
        </p:nvCxnSpPr>
        <p:spPr>
          <a:xfrm rot="10800000" flipV="1">
            <a:off x="2892253" y="4350782"/>
            <a:ext cx="682635" cy="347162"/>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Rectangle 36"/>
          <p:cNvSpPr>
            <a:spLocks noChangeArrowheads="1"/>
          </p:cNvSpPr>
          <p:nvPr/>
        </p:nvSpPr>
        <p:spPr bwMode="auto">
          <a:xfrm>
            <a:off x="-93025" y="1311337"/>
            <a:ext cx="7620068"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(converts high-entropy sources to uniform, </a:t>
            </a:r>
            <a:br>
              <a:rPr lang="en-US" sz="2800" dirty="0" smtClean="0"/>
            </a:br>
            <a:r>
              <a:rPr lang="en-US" sz="2800" dirty="0" smtClean="0"/>
              <a:t> e.g., via universal hashing </a:t>
            </a:r>
            <a:r>
              <a:rPr lang="en-US" sz="2400" dirty="0" smtClean="0"/>
              <a:t>[CarterWegman77]</a:t>
            </a:r>
            <a:r>
              <a:rPr lang="en-US" sz="2800" dirty="0" smtClean="0"/>
              <a:t>)</a:t>
            </a:r>
            <a:endParaRPr lang="en-US" sz="2800" i="1" dirty="0">
              <a:latin typeface="Times New Roman"/>
              <a:cs typeface="Times New Roman"/>
            </a:endParaRPr>
          </a:p>
        </p:txBody>
      </p: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Title 2"/>
          <p:cNvSpPr>
            <a:spLocks noGrp="1"/>
          </p:cNvSpPr>
          <p:nvPr>
            <p:ph type="title"/>
          </p:nvPr>
        </p:nvSpPr>
        <p:spPr>
          <a:xfrm>
            <a:off x="-493861" y="-100356"/>
            <a:ext cx="9887312" cy="861257"/>
          </a:xfrm>
        </p:spPr>
        <p:txBody>
          <a:bodyPr>
            <a:normAutofit/>
          </a:bodyPr>
          <a:lstStyle/>
          <a:p>
            <a:r>
              <a:rPr lang="en-US" dirty="0" smtClean="0"/>
              <a:t>Fuzzy Extractors: Typical Construction</a:t>
            </a:r>
            <a:endParaRPr lang="en-US" dirty="0"/>
          </a:p>
        </p:txBody>
      </p:sp>
      <p:cxnSp>
        <p:nvCxnSpPr>
          <p:cNvPr id="87" name="Straight Arrow Connector 86"/>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5" name="Straight Arrow Connector 34"/>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36" name="Rectangle 35"/>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37" name="Rectangle 36"/>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39" name="Freeform 38"/>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ectangle 36"/>
          <p:cNvSpPr>
            <a:spLocks noChangeArrowheads="1"/>
          </p:cNvSpPr>
          <p:nvPr/>
        </p:nvSpPr>
        <p:spPr bwMode="auto">
          <a:xfrm>
            <a:off x="-260637" y="2002650"/>
            <a:ext cx="6663195"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 correct errors using a </a:t>
            </a:r>
            <a:r>
              <a:rPr lang="en-US" sz="2800" u="sng" dirty="0" smtClean="0"/>
              <a:t>secure sketch</a:t>
            </a:r>
            <a:r>
              <a:rPr lang="en-US" sz="2800" dirty="0" smtClean="0"/>
              <a:t> </a:t>
            </a:r>
            <a:endParaRPr lang="en-US" sz="2800" u="sng" dirty="0">
              <a:latin typeface="Times New Roman"/>
              <a:cs typeface="Times New Roman"/>
            </a:endParaRPr>
          </a:p>
        </p:txBody>
      </p:sp>
      <p:sp>
        <p:nvSpPr>
          <p:cNvPr id="2" name="Rectangle 1"/>
          <p:cNvSpPr/>
          <p:nvPr/>
        </p:nvSpPr>
        <p:spPr>
          <a:xfrm>
            <a:off x="247267" y="703452"/>
            <a:ext cx="5924042" cy="523220"/>
          </a:xfrm>
          <a:prstGeom prst="rect">
            <a:avLst/>
          </a:prstGeom>
        </p:spPr>
        <p:txBody>
          <a:bodyPr wrap="none">
            <a:spAutoFit/>
          </a:bodyPr>
          <a:lstStyle/>
          <a:p>
            <a:r>
              <a:rPr lang="en-US" sz="2800" dirty="0">
                <a:solidFill>
                  <a:prstClr val="black"/>
                </a:solidFill>
                <a:cs typeface="Calibri"/>
              </a:rPr>
              <a:t>- derive </a:t>
            </a:r>
            <a:r>
              <a:rPr lang="en-US" sz="2800" i="1" dirty="0">
                <a:solidFill>
                  <a:prstClr val="black"/>
                </a:solidFill>
                <a:latin typeface="Times New Roman"/>
                <a:cs typeface="Times New Roman"/>
              </a:rPr>
              <a:t>r </a:t>
            </a:r>
            <a:r>
              <a:rPr lang="en-US" sz="2800" dirty="0">
                <a:solidFill>
                  <a:prstClr val="black"/>
                </a:solidFill>
                <a:cs typeface="Calibri"/>
              </a:rPr>
              <a:t>using a randomness extractor</a:t>
            </a:r>
            <a:endParaRPr lang="en-US" sz="2800" dirty="0"/>
          </a:p>
        </p:txBody>
      </p:sp>
      <p:sp>
        <p:nvSpPr>
          <p:cNvPr id="42" name="Rectangle 36"/>
          <p:cNvSpPr>
            <a:spLocks noChangeArrowheads="1"/>
          </p:cNvSpPr>
          <p:nvPr/>
        </p:nvSpPr>
        <p:spPr bwMode="auto">
          <a:xfrm>
            <a:off x="-859024" y="2447855"/>
            <a:ext cx="9922933"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(gives recovery of the original from a noisy signal)</a:t>
            </a:r>
            <a:endParaRPr lang="en-US" sz="2800" i="1" dirty="0">
              <a:latin typeface="Times New Roman"/>
              <a:cs typeface="Times New Roman"/>
            </a:endParaRPr>
          </a:p>
        </p:txBody>
      </p:sp>
      <p:sp>
        <p:nvSpPr>
          <p:cNvPr id="4" name="TextBox 3"/>
          <p:cNvSpPr txBox="1"/>
          <p:nvPr/>
        </p:nvSpPr>
        <p:spPr>
          <a:xfrm>
            <a:off x="5700964" y="2101203"/>
            <a:ext cx="3498624" cy="400110"/>
          </a:xfrm>
          <a:prstGeom prst="rect">
            <a:avLst/>
          </a:prstGeom>
          <a:noFill/>
        </p:spPr>
        <p:txBody>
          <a:bodyPr wrap="none" rtlCol="0">
            <a:spAutoFit/>
          </a:bodyPr>
          <a:lstStyle/>
          <a:p>
            <a:r>
              <a:rPr lang="en-US" sz="2000" dirty="0" smtClean="0"/>
              <a:t>[DodisOstrovskyReyzinSmith08]</a:t>
            </a:r>
            <a:endParaRPr lang="en-US" sz="2000" dirty="0"/>
          </a:p>
        </p:txBody>
      </p:sp>
      <p:grpSp>
        <p:nvGrpSpPr>
          <p:cNvPr id="79" name="Group 78"/>
          <p:cNvGrpSpPr/>
          <p:nvPr/>
        </p:nvGrpSpPr>
        <p:grpSpPr>
          <a:xfrm>
            <a:off x="4052998" y="3733039"/>
            <a:ext cx="499449" cy="523220"/>
            <a:chOff x="4333176" y="615512"/>
            <a:chExt cx="499449" cy="523220"/>
          </a:xfrm>
        </p:grpSpPr>
        <p:sp>
          <p:nvSpPr>
            <p:cNvPr id="80" name="Rectangle 79"/>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84" name="Group 83"/>
          <p:cNvGrpSpPr/>
          <p:nvPr/>
        </p:nvGrpSpPr>
        <p:grpSpPr>
          <a:xfrm>
            <a:off x="7890537" y="4812969"/>
            <a:ext cx="514191" cy="523220"/>
            <a:chOff x="6391214" y="2384012"/>
            <a:chExt cx="514191" cy="523220"/>
          </a:xfrm>
        </p:grpSpPr>
        <p:sp>
          <p:nvSpPr>
            <p:cNvPr id="85" name="Rectangle 84"/>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12506487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0" grpId="1"/>
      <p:bldP spid="2" grpId="0"/>
      <p:bldP spid="4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9" name="Group 68"/>
          <p:cNvGrpSpPr/>
          <p:nvPr/>
        </p:nvGrpSpPr>
        <p:grpSpPr>
          <a:xfrm>
            <a:off x="1463042" y="3744379"/>
            <a:ext cx="2111840" cy="2342700"/>
            <a:chOff x="6838074" y="2246479"/>
            <a:chExt cx="981495" cy="1803616"/>
          </a:xfrm>
        </p:grpSpPr>
        <p:sp>
          <p:nvSpPr>
            <p:cNvPr id="70" name="Trapezoid 69"/>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1" name="TextBox 70"/>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rot="10800000" flipH="1">
            <a:off x="1492904" y="4704303"/>
            <a:ext cx="622200" cy="413835"/>
          </a:xfrm>
          <a:prstGeom prst="bentConnector3">
            <a:avLst>
              <a:gd name="adj1" fmla="val 36073"/>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2115112" y="4175635"/>
            <a:ext cx="777140" cy="1044618"/>
            <a:chOff x="6851952" y="2558143"/>
            <a:chExt cx="967619" cy="1491952"/>
          </a:xfrm>
        </p:grpSpPr>
        <p:sp>
          <p:nvSpPr>
            <p:cNvPr id="46" name="Trapezoid 4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69"/>
              <a:ext cx="866310" cy="659363"/>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endCxn id="46" idx="0"/>
          </p:cNvCxnSpPr>
          <p:nvPr/>
        </p:nvCxnSpPr>
        <p:spPr>
          <a:xfrm rot="10800000" flipV="1">
            <a:off x="2892253" y="4350782"/>
            <a:ext cx="682635" cy="347162"/>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Title 2"/>
          <p:cNvSpPr>
            <a:spLocks noGrp="1"/>
          </p:cNvSpPr>
          <p:nvPr>
            <p:ph type="title"/>
          </p:nvPr>
        </p:nvSpPr>
        <p:spPr>
          <a:xfrm>
            <a:off x="-493861" y="-100356"/>
            <a:ext cx="9887312" cy="861257"/>
          </a:xfrm>
        </p:spPr>
        <p:txBody>
          <a:bodyPr>
            <a:normAutofit/>
          </a:bodyPr>
          <a:lstStyle/>
          <a:p>
            <a:r>
              <a:rPr lang="en-US" dirty="0"/>
              <a:t>Fuzzy Extractors: Typical Construction</a:t>
            </a:r>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7" name="Elbow Connector 36"/>
          <p:cNvCxnSpPr>
            <a:endCxn id="54" idx="2"/>
          </p:cNvCxnSpPr>
          <p:nvPr/>
        </p:nvCxnSpPr>
        <p:spPr>
          <a:xfrm rot="10800000" flipH="1" flipV="1">
            <a:off x="1492901" y="5118137"/>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048280" y="5270536"/>
            <a:ext cx="1018094" cy="734722"/>
            <a:chOff x="7008234" y="2074428"/>
            <a:chExt cx="391556" cy="749241"/>
          </a:xfrm>
        </p:grpSpPr>
        <p:sp>
          <p:nvSpPr>
            <p:cNvPr id="54" name="Trapezoid 53"/>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7008234" y="2260734"/>
              <a:ext cx="391556" cy="439402"/>
            </a:xfrm>
            <a:prstGeom prst="rect">
              <a:avLst/>
            </a:prstGeom>
            <a:noFill/>
          </p:spPr>
          <p:txBody>
            <a:bodyPr wrap="none" rtlCol="0">
              <a:spAutoFit/>
            </a:bodyPr>
            <a:lstStyle/>
            <a:p>
              <a:r>
                <a:rPr lang="en-US" sz="2200" i="1" dirty="0" smtClean="0">
                  <a:solidFill>
                    <a:srgbClr val="000000"/>
                  </a:solidFill>
                  <a:latin typeface="Times New Roman"/>
                  <a:cs typeface="Times New Roman"/>
                </a:rPr>
                <a:t>Sketch</a:t>
              </a:r>
              <a:endParaRPr lang="en-US" sz="2200" i="1" dirty="0">
                <a:solidFill>
                  <a:srgbClr val="000000"/>
                </a:solidFill>
                <a:latin typeface="Times New Roman"/>
                <a:cs typeface="Times New Roman"/>
              </a:endParaRPr>
            </a:p>
          </p:txBody>
        </p:sp>
      </p:grpSp>
      <p:cxnSp>
        <p:nvCxnSpPr>
          <p:cNvPr id="58" name="Elbow Connector 57"/>
          <p:cNvCxnSpPr/>
          <p:nvPr/>
        </p:nvCxnSpPr>
        <p:spPr>
          <a:xfrm rot="10800000" flipV="1">
            <a:off x="2892243" y="5496221"/>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50" name="Straight Arrow Connector 49"/>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59" name="Rectangle 58"/>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75" name="Rectangle 74"/>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79" name="Freeform 78"/>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Rectangle 36"/>
          <p:cNvSpPr>
            <a:spLocks noChangeArrowheads="1"/>
          </p:cNvSpPr>
          <p:nvPr/>
        </p:nvSpPr>
        <p:spPr bwMode="auto">
          <a:xfrm>
            <a:off x="-260637" y="2002650"/>
            <a:ext cx="6663195"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 correct errors using a </a:t>
            </a:r>
            <a:r>
              <a:rPr lang="en-US" sz="2800" u="sng" dirty="0" smtClean="0"/>
              <a:t>secure sketch</a:t>
            </a:r>
            <a:endParaRPr lang="en-US" sz="2800" u="sng" dirty="0">
              <a:latin typeface="Times New Roman"/>
              <a:cs typeface="Times New Roman"/>
            </a:endParaRPr>
          </a:p>
        </p:txBody>
      </p:sp>
      <p:sp>
        <p:nvSpPr>
          <p:cNvPr id="85" name="Rectangle 84"/>
          <p:cNvSpPr/>
          <p:nvPr/>
        </p:nvSpPr>
        <p:spPr>
          <a:xfrm>
            <a:off x="247267" y="703452"/>
            <a:ext cx="5924042" cy="523220"/>
          </a:xfrm>
          <a:prstGeom prst="rect">
            <a:avLst/>
          </a:prstGeom>
        </p:spPr>
        <p:txBody>
          <a:bodyPr wrap="none">
            <a:spAutoFit/>
          </a:bodyPr>
          <a:lstStyle/>
          <a:p>
            <a:r>
              <a:rPr lang="en-US" sz="2800" dirty="0">
                <a:solidFill>
                  <a:prstClr val="black"/>
                </a:solidFill>
                <a:cs typeface="Calibri"/>
              </a:rPr>
              <a:t>- derive </a:t>
            </a:r>
            <a:r>
              <a:rPr lang="en-US" sz="2800" i="1" dirty="0">
                <a:solidFill>
                  <a:prstClr val="black"/>
                </a:solidFill>
                <a:latin typeface="Times New Roman"/>
                <a:cs typeface="Times New Roman"/>
              </a:rPr>
              <a:t>r </a:t>
            </a:r>
            <a:r>
              <a:rPr lang="en-US" sz="2800" dirty="0">
                <a:solidFill>
                  <a:prstClr val="black"/>
                </a:solidFill>
                <a:cs typeface="Calibri"/>
              </a:rPr>
              <a:t>using a randomness extractor</a:t>
            </a:r>
            <a:endParaRPr lang="en-US" sz="2800" dirty="0"/>
          </a:p>
        </p:txBody>
      </p:sp>
      <p:sp>
        <p:nvSpPr>
          <p:cNvPr id="55" name="Rectangle 36"/>
          <p:cNvSpPr>
            <a:spLocks noChangeArrowheads="1"/>
          </p:cNvSpPr>
          <p:nvPr/>
        </p:nvSpPr>
        <p:spPr bwMode="auto">
          <a:xfrm>
            <a:off x="-859024" y="2447855"/>
            <a:ext cx="9922933"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(gives recovery of the original from a noisy signal)</a:t>
            </a:r>
            <a:endParaRPr lang="en-US" sz="2800" i="1" dirty="0">
              <a:latin typeface="Times New Roman"/>
              <a:cs typeface="Times New Roman"/>
            </a:endParaRPr>
          </a:p>
        </p:txBody>
      </p:sp>
      <p:sp>
        <p:nvSpPr>
          <p:cNvPr id="82" name="Rectangle 36"/>
          <p:cNvSpPr>
            <a:spLocks noChangeArrowheads="1"/>
          </p:cNvSpPr>
          <p:nvPr/>
        </p:nvSpPr>
        <p:spPr bwMode="auto">
          <a:xfrm>
            <a:off x="-93025" y="1311337"/>
            <a:ext cx="7620068" cy="561466"/>
          </a:xfrm>
          <a:prstGeom prst="roundRect">
            <a:avLst>
              <a:gd name="adj" fmla="val 16667"/>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dirty="0" smtClean="0"/>
              <a:t>(converts high-entropy sources to uniform, </a:t>
            </a:r>
            <a:br>
              <a:rPr lang="en-US" sz="2800" dirty="0" smtClean="0"/>
            </a:br>
            <a:r>
              <a:rPr lang="en-US" sz="2800" dirty="0" smtClean="0"/>
              <a:t> e.g., via universal hashing </a:t>
            </a:r>
            <a:r>
              <a:rPr lang="en-US" sz="2400" dirty="0" smtClean="0"/>
              <a:t>[CarterWegman77]</a:t>
            </a:r>
            <a:r>
              <a:rPr lang="en-US" sz="2800" dirty="0" smtClean="0"/>
              <a:t>)</a:t>
            </a:r>
            <a:endParaRPr lang="en-US" sz="2800" i="1" dirty="0">
              <a:latin typeface="Times New Roman"/>
              <a:cs typeface="Times New Roman"/>
            </a:endParaRPr>
          </a:p>
        </p:txBody>
      </p:sp>
      <p:sp>
        <p:nvSpPr>
          <p:cNvPr id="80" name="TextBox 79"/>
          <p:cNvSpPr txBox="1"/>
          <p:nvPr/>
        </p:nvSpPr>
        <p:spPr>
          <a:xfrm>
            <a:off x="5700964" y="2101203"/>
            <a:ext cx="3498624" cy="400110"/>
          </a:xfrm>
          <a:prstGeom prst="rect">
            <a:avLst/>
          </a:prstGeom>
          <a:noFill/>
        </p:spPr>
        <p:txBody>
          <a:bodyPr wrap="none" rtlCol="0">
            <a:spAutoFit/>
          </a:bodyPr>
          <a:lstStyle/>
          <a:p>
            <a:r>
              <a:rPr lang="en-US" sz="2000" dirty="0" smtClean="0"/>
              <a:t>[DodisOstrovskyReyzinSmith08]</a:t>
            </a:r>
            <a:endParaRPr lang="en-US" sz="2000" dirty="0"/>
          </a:p>
        </p:txBody>
      </p:sp>
      <p:grpSp>
        <p:nvGrpSpPr>
          <p:cNvPr id="86" name="Group 85"/>
          <p:cNvGrpSpPr/>
          <p:nvPr/>
        </p:nvGrpSpPr>
        <p:grpSpPr>
          <a:xfrm>
            <a:off x="4052998" y="3733039"/>
            <a:ext cx="499449" cy="523220"/>
            <a:chOff x="4333176" y="615512"/>
            <a:chExt cx="499449" cy="523220"/>
          </a:xfrm>
        </p:grpSpPr>
        <p:sp>
          <p:nvSpPr>
            <p:cNvPr id="87" name="Rectangle 86"/>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89" name="Group 88"/>
          <p:cNvGrpSpPr/>
          <p:nvPr/>
        </p:nvGrpSpPr>
        <p:grpSpPr>
          <a:xfrm>
            <a:off x="7890537" y="4812969"/>
            <a:ext cx="514191" cy="523220"/>
            <a:chOff x="6391214" y="2384012"/>
            <a:chExt cx="514191" cy="523220"/>
          </a:xfrm>
        </p:grpSpPr>
        <p:sp>
          <p:nvSpPr>
            <p:cNvPr id="90" name="Rectangle 89"/>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605159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2244439" y="4654220"/>
            <a:ext cx="203197" cy="28461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215026" y="2007429"/>
            <a:ext cx="779846" cy="734722"/>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4266" y="-284162"/>
            <a:ext cx="8229600" cy="1143000"/>
          </a:xfrm>
        </p:spPr>
        <p:txBody>
          <a:bodyPr/>
          <a:lstStyle/>
          <a:p>
            <a:r>
              <a:rPr lang="en-US" dirty="0" smtClean="0"/>
              <a:t>Secure Sketches</a:t>
            </a:r>
            <a:endParaRPr lang="en-US" dirty="0"/>
          </a:p>
        </p:txBody>
      </p:sp>
      <p:grpSp>
        <p:nvGrpSpPr>
          <p:cNvPr id="29" name="Group 28"/>
          <p:cNvGrpSpPr/>
          <p:nvPr/>
        </p:nvGrpSpPr>
        <p:grpSpPr>
          <a:xfrm>
            <a:off x="1562966" y="521378"/>
            <a:ext cx="2111840" cy="2302595"/>
            <a:chOff x="6838075" y="2277356"/>
            <a:chExt cx="981495" cy="1772739"/>
          </a:xfrm>
        </p:grpSpPr>
        <p:sp>
          <p:nvSpPr>
            <p:cNvPr id="30" name="Trapezoid 29"/>
            <p:cNvSpPr/>
            <p:nvPr/>
          </p:nvSpPr>
          <p:spPr bwMode="auto">
            <a:xfrm rot="5400000">
              <a:off x="6589785"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1" name="TextBox 30"/>
            <p:cNvSpPr txBox="1"/>
            <p:nvPr/>
          </p:nvSpPr>
          <p:spPr>
            <a:xfrm>
              <a:off x="6838075" y="2277356"/>
              <a:ext cx="521492" cy="284344"/>
            </a:xfrm>
            <a:prstGeom prst="rect">
              <a:avLst/>
            </a:prstGeom>
            <a:noFill/>
          </p:spPr>
          <p:txBody>
            <a:bodyPr wrap="none" rtlCol="0">
              <a:spAutoFit/>
            </a:bodyPr>
            <a:lstStyle/>
            <a:p>
              <a:r>
                <a:rPr lang="en-US" i="1" dirty="0" smtClean="0">
                  <a:solidFill>
                    <a:srgbClr val="000000"/>
                  </a:solidFill>
                  <a:latin typeface="Times New Roman"/>
                  <a:cs typeface="Times New Roman"/>
                </a:rPr>
                <a:t>Generate</a:t>
              </a:r>
              <a:endParaRPr lang="en-US" i="1" dirty="0">
                <a:solidFill>
                  <a:srgbClr val="000000"/>
                </a:solidFill>
                <a:latin typeface="Times New Roman"/>
                <a:cs typeface="Times New Roman"/>
              </a:endParaRPr>
            </a:p>
          </p:txBody>
        </p:sp>
      </p:grpSp>
      <p:cxnSp>
        <p:nvCxnSpPr>
          <p:cNvPr id="32" name="Straight Arrow Connector 31"/>
          <p:cNvCxnSpPr/>
          <p:nvPr/>
        </p:nvCxnSpPr>
        <p:spPr bwMode="auto">
          <a:xfrm flipV="1">
            <a:off x="802176" y="1841646"/>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4" name="Straight Arrow Connector 33"/>
          <p:cNvCxnSpPr/>
          <p:nvPr/>
        </p:nvCxnSpPr>
        <p:spPr bwMode="auto">
          <a:xfrm>
            <a:off x="3674807" y="1087676"/>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6" name="Straight Arrow Connector 35"/>
          <p:cNvCxnSpPr/>
          <p:nvPr/>
        </p:nvCxnSpPr>
        <p:spPr bwMode="auto">
          <a:xfrm>
            <a:off x="3684236" y="2233114"/>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38" name="Group 37"/>
          <p:cNvGrpSpPr/>
          <p:nvPr/>
        </p:nvGrpSpPr>
        <p:grpSpPr>
          <a:xfrm>
            <a:off x="5298337" y="1434837"/>
            <a:ext cx="2578820" cy="1810201"/>
            <a:chOff x="6827762" y="2204122"/>
            <a:chExt cx="991807" cy="1845973"/>
          </a:xfrm>
        </p:grpSpPr>
        <p:sp>
          <p:nvSpPr>
            <p:cNvPr id="39" name="Trapezoid 38"/>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0" name="TextBox 39"/>
            <p:cNvSpPr txBox="1"/>
            <p:nvPr/>
          </p:nvSpPr>
          <p:spPr>
            <a:xfrm>
              <a:off x="6827762" y="2204122"/>
              <a:ext cx="482480" cy="376630"/>
            </a:xfrm>
            <a:prstGeom prst="rect">
              <a:avLst/>
            </a:prstGeom>
            <a:noFill/>
          </p:spPr>
          <p:txBody>
            <a:bodyPr wrap="none" rtlCol="0">
              <a:spAutoFit/>
            </a:bodyPr>
            <a:lstStyle/>
            <a:p>
              <a:r>
                <a:rPr lang="en-US" i="1" dirty="0" smtClean="0">
                  <a:solidFill>
                    <a:srgbClr val="000000"/>
                  </a:solidFill>
                  <a:latin typeface="Times New Roman"/>
                  <a:cs typeface="Times New Roman"/>
                </a:rPr>
                <a:t>Reproduce</a:t>
              </a:r>
              <a:endParaRPr lang="en-US" i="1" dirty="0">
                <a:solidFill>
                  <a:srgbClr val="000000"/>
                </a:solidFill>
                <a:latin typeface="Times New Roman"/>
                <a:cs typeface="Times New Roman"/>
              </a:endParaRPr>
            </a:p>
          </p:txBody>
        </p:sp>
      </p:grpSp>
      <p:cxnSp>
        <p:nvCxnSpPr>
          <p:cNvPr id="43" name="Straight Arrow Connector 42"/>
          <p:cNvCxnSpPr/>
          <p:nvPr/>
        </p:nvCxnSpPr>
        <p:spPr bwMode="auto">
          <a:xfrm flipV="1">
            <a:off x="7877161" y="206610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45" name="Group 44"/>
          <p:cNvGrpSpPr/>
          <p:nvPr/>
        </p:nvGrpSpPr>
        <p:grpSpPr>
          <a:xfrm>
            <a:off x="2215030" y="919987"/>
            <a:ext cx="777240" cy="1042416"/>
            <a:chOff x="6851956" y="2558145"/>
            <a:chExt cx="967619" cy="1491952"/>
          </a:xfrm>
        </p:grpSpPr>
        <p:sp>
          <p:nvSpPr>
            <p:cNvPr id="46" name="Trapezoid 45"/>
            <p:cNvSpPr/>
            <p:nvPr/>
          </p:nvSpPr>
          <p:spPr bwMode="auto">
            <a:xfrm rot="5400000">
              <a:off x="6589790" y="2820311"/>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71"/>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stCxn id="30" idx="2"/>
            <a:endCxn id="46" idx="2"/>
          </p:cNvCxnSpPr>
          <p:nvPr/>
        </p:nvCxnSpPr>
        <p:spPr>
          <a:xfrm rot="10800000" flipH="1">
            <a:off x="1592824" y="1441195"/>
            <a:ext cx="622201" cy="413836"/>
          </a:xfrm>
          <a:prstGeom prst="bentConnector3">
            <a:avLst>
              <a:gd name="adj1" fmla="val 34218"/>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Elbow Connector 48"/>
          <p:cNvCxnSpPr>
            <a:endCxn id="46" idx="0"/>
          </p:cNvCxnSpPr>
          <p:nvPr/>
        </p:nvCxnSpPr>
        <p:spPr>
          <a:xfrm rot="10800000" flipV="1">
            <a:off x="2992267" y="1087675"/>
            <a:ext cx="682543" cy="353520"/>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6662935" y="1938125"/>
            <a:ext cx="777240" cy="1042416"/>
            <a:chOff x="6851956" y="2558145"/>
            <a:chExt cx="967619" cy="1491952"/>
          </a:xfrm>
        </p:grpSpPr>
        <p:sp>
          <p:nvSpPr>
            <p:cNvPr id="51" name="Trapezoid 50"/>
            <p:cNvSpPr/>
            <p:nvPr/>
          </p:nvSpPr>
          <p:spPr bwMode="auto">
            <a:xfrm rot="5400000">
              <a:off x="6589790" y="2820311"/>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2" name="TextBox 51"/>
            <p:cNvSpPr txBox="1"/>
            <p:nvPr/>
          </p:nvSpPr>
          <p:spPr>
            <a:xfrm>
              <a:off x="6894285" y="2997471"/>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53" name="Elbow Connector 52"/>
          <p:cNvCxnSpPr>
            <a:endCxn id="51" idx="0"/>
          </p:cNvCxnSpPr>
          <p:nvPr/>
        </p:nvCxnSpPr>
        <p:spPr>
          <a:xfrm rot="10800000" flipV="1">
            <a:off x="7440171" y="2077647"/>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endCxn id="56" idx="2"/>
          </p:cNvCxnSpPr>
          <p:nvPr/>
        </p:nvCxnSpPr>
        <p:spPr>
          <a:xfrm rot="10800000" flipH="1" flipV="1">
            <a:off x="1592823" y="1855030"/>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2215033" y="2007429"/>
            <a:ext cx="865542" cy="734722"/>
            <a:chOff x="7033939" y="2074428"/>
            <a:chExt cx="332885" cy="749241"/>
          </a:xfrm>
        </p:grpSpPr>
        <p:sp>
          <p:nvSpPr>
            <p:cNvPr id="56" name="Trapezoid 55"/>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7033939" y="2260734"/>
              <a:ext cx="332885" cy="376630"/>
            </a:xfrm>
            <a:prstGeom prst="rect">
              <a:avLst/>
            </a:prstGeom>
            <a:noFill/>
          </p:spPr>
          <p:txBody>
            <a:bodyPr wrap="none" rtlCol="0">
              <a:spAutoFit/>
            </a:bodyPr>
            <a:lstStyle/>
            <a:p>
              <a:r>
                <a:rPr lang="en-US" i="1" dirty="0" smtClean="0">
                  <a:solidFill>
                    <a:srgbClr val="000000"/>
                  </a:solidFill>
                  <a:latin typeface="Times New Roman"/>
                  <a:cs typeface="Times New Roman"/>
                </a:rPr>
                <a:t>Sketch</a:t>
              </a:r>
              <a:endParaRPr lang="en-US" i="1" dirty="0">
                <a:solidFill>
                  <a:srgbClr val="000000"/>
                </a:solidFill>
                <a:latin typeface="Times New Roman"/>
                <a:cs typeface="Times New Roman"/>
              </a:endParaRPr>
            </a:p>
          </p:txBody>
        </p:sp>
      </p:grpSp>
      <p:cxnSp>
        <p:nvCxnSpPr>
          <p:cNvPr id="58" name="Elbow Connector 57"/>
          <p:cNvCxnSpPr/>
          <p:nvPr/>
        </p:nvCxnSpPr>
        <p:spPr>
          <a:xfrm rot="10800000" flipV="1">
            <a:off x="2992165" y="2233114"/>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5507791" y="2098584"/>
            <a:ext cx="609134" cy="1003641"/>
            <a:chOff x="7033931" y="2074428"/>
            <a:chExt cx="345767" cy="1023474"/>
          </a:xfrm>
        </p:grpSpPr>
        <p:sp>
          <p:nvSpPr>
            <p:cNvPr id="60" name="Trapezoid 59"/>
            <p:cNvSpPr/>
            <p:nvPr/>
          </p:nvSpPr>
          <p:spPr bwMode="auto">
            <a:xfrm rot="5400000">
              <a:off x="6671635" y="2436724"/>
              <a:ext cx="1023474"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7033937" y="2260734"/>
              <a:ext cx="345761" cy="376630"/>
            </a:xfrm>
            <a:prstGeom prst="rect">
              <a:avLst/>
            </a:prstGeom>
            <a:noFill/>
          </p:spPr>
          <p:txBody>
            <a:bodyPr wrap="none" rtlCol="0">
              <a:spAutoFit/>
            </a:bodyPr>
            <a:lstStyle/>
            <a:p>
              <a:r>
                <a:rPr lang="en-US"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grpSp>
      <p:cxnSp>
        <p:nvCxnSpPr>
          <p:cNvPr id="62" name="Straight Arrow Connector 61"/>
          <p:cNvCxnSpPr/>
          <p:nvPr/>
        </p:nvCxnSpPr>
        <p:spPr bwMode="auto">
          <a:xfrm>
            <a:off x="6034345" y="2524232"/>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aphicFrame>
        <p:nvGraphicFramePr>
          <p:cNvPr id="63" name="Object 62"/>
          <p:cNvGraphicFramePr>
            <a:graphicFrameLocks noChangeAspect="1"/>
          </p:cNvGraphicFramePr>
          <p:nvPr>
            <p:extLst>
              <p:ext uri="{D42A27DB-BD31-4B8C-83A1-F6EECF244321}">
                <p14:modId xmlns:p14="http://schemas.microsoft.com/office/powerpoint/2010/main" val="3728491527"/>
              </p:ext>
            </p:extLst>
          </p:nvPr>
        </p:nvGraphicFramePr>
        <p:xfrm>
          <a:off x="6126473" y="1991035"/>
          <a:ext cx="495493" cy="522276"/>
        </p:xfrm>
        <a:graphic>
          <a:graphicData uri="http://schemas.openxmlformats.org/presentationml/2006/ole">
            <mc:AlternateContent xmlns:mc="http://schemas.openxmlformats.org/markup-compatibility/2006">
              <mc:Choice xmlns:v="urn:schemas-microsoft-com:vml" Requires="v">
                <p:oleObj spid="_x0000_s1251" name="Equation" r:id="rId4" imgW="203200" imgH="215900" progId="Equation.3">
                  <p:embed/>
                </p:oleObj>
              </mc:Choice>
              <mc:Fallback>
                <p:oleObj name="Equation" r:id="rId4" imgW="203200" imgH="215900" progId="Equation.3">
                  <p:embed/>
                  <p:pic>
                    <p:nvPicPr>
                      <p:cNvPr id="0" name=""/>
                      <p:cNvPicPr/>
                      <p:nvPr/>
                    </p:nvPicPr>
                    <p:blipFill>
                      <a:blip r:embed="rId5"/>
                      <a:stretch>
                        <a:fillRect/>
                      </a:stretch>
                    </p:blipFill>
                    <p:spPr>
                      <a:xfrm>
                        <a:off x="6126473" y="1991035"/>
                        <a:ext cx="495493" cy="522276"/>
                      </a:xfrm>
                      <a:prstGeom prst="rect">
                        <a:avLst/>
                      </a:prstGeom>
                    </p:spPr>
                  </p:pic>
                </p:oleObj>
              </mc:Fallback>
            </mc:AlternateContent>
          </a:graphicData>
        </a:graphic>
      </p:graphicFrame>
      <p:cxnSp>
        <p:nvCxnSpPr>
          <p:cNvPr id="64" name="Straight Connector 63"/>
          <p:cNvCxnSpPr/>
          <p:nvPr/>
        </p:nvCxnSpPr>
        <p:spPr>
          <a:xfrm>
            <a:off x="5361233" y="302911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361233" y="2247891"/>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bwMode="auto">
          <a:xfrm>
            <a:off x="2209804" y="3882701"/>
            <a:ext cx="5012765" cy="2897836"/>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70" name="TextBox 69"/>
          <p:cNvSpPr txBox="1"/>
          <p:nvPr/>
        </p:nvSpPr>
        <p:spPr>
          <a:xfrm>
            <a:off x="0" y="3865983"/>
            <a:ext cx="2209804" cy="646331"/>
          </a:xfrm>
          <a:prstGeom prst="rect">
            <a:avLst/>
          </a:prstGeom>
          <a:noFill/>
        </p:spPr>
        <p:txBody>
          <a:bodyPr wrap="square" rtlCol="0">
            <a:spAutoFit/>
          </a:bodyPr>
          <a:lstStyle/>
          <a:p>
            <a:r>
              <a:rPr lang="en-US" dirty="0" smtClean="0"/>
              <a:t>Code Offset Sketch</a:t>
            </a:r>
          </a:p>
          <a:p>
            <a:r>
              <a:rPr lang="en-US" dirty="0" smtClean="0"/>
              <a:t>[JuelsWattenberg99]</a:t>
            </a:r>
            <a:endParaRPr lang="en-US" dirty="0"/>
          </a:p>
        </p:txBody>
      </p:sp>
      <p:cxnSp>
        <p:nvCxnSpPr>
          <p:cNvPr id="71" name="Straight Arrow Connector 70"/>
          <p:cNvCxnSpPr>
            <a:stCxn id="75" idx="3"/>
            <a:endCxn id="74" idx="7"/>
          </p:cNvCxnSpPr>
          <p:nvPr/>
        </p:nvCxnSpPr>
        <p:spPr bwMode="auto">
          <a:xfrm flipH="1">
            <a:off x="3418061" y="4238548"/>
            <a:ext cx="2254486" cy="995301"/>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74" name="Oval 73"/>
          <p:cNvSpPr/>
          <p:nvPr/>
        </p:nvSpPr>
        <p:spPr bwMode="auto">
          <a:xfrm>
            <a:off x="3307194" y="521943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5653525" y="41545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TextBox 78"/>
          <p:cNvSpPr txBox="1"/>
          <p:nvPr/>
        </p:nvSpPr>
        <p:spPr>
          <a:xfrm>
            <a:off x="2209804" y="4569504"/>
            <a:ext cx="2084444" cy="369332"/>
          </a:xfrm>
          <a:prstGeom prst="rect">
            <a:avLst/>
          </a:prstGeom>
          <a:noFill/>
        </p:spPr>
        <p:txBody>
          <a:bodyPr wrap="square" rtlCol="0">
            <a:spAutoFit/>
          </a:bodyPr>
          <a:lstStyle/>
          <a:p>
            <a:r>
              <a:rPr lang="en-US" sz="1800" i="1" dirty="0" smtClean="0">
                <a:latin typeface="Times New Roman"/>
                <a:cs typeface="Times New Roman"/>
              </a:rPr>
              <a:t>p =</a:t>
            </a:r>
            <a:r>
              <a:rPr lang="en-US" i="1" dirty="0" smtClean="0">
                <a:latin typeface="Times New Roman"/>
                <a:cs typeface="Times New Roman"/>
              </a:rPr>
              <a:t>c</a:t>
            </a:r>
            <a:r>
              <a:rPr lang="en-US" sz="1800" i="1" dirty="0" smtClean="0">
                <a:latin typeface="Times New Roman"/>
                <a:cs typeface="Times New Roman"/>
              </a:rPr>
              <a:t> </a:t>
            </a:r>
            <a:r>
              <a:rPr lang="en-US" sz="1800" dirty="0" smtClean="0">
                <a:sym typeface="Symbol"/>
              </a:rPr>
              <a:t> </a:t>
            </a:r>
            <a:r>
              <a:rPr lang="en-US" i="1" dirty="0" smtClean="0">
                <a:latin typeface="Times New Roman"/>
                <a:cs typeface="Times New Roman"/>
              </a:rPr>
              <a:t>w</a:t>
            </a:r>
            <a:r>
              <a:rPr lang="en-US" baseline="-25000" dirty="0" smtClean="0">
                <a:latin typeface="Times New Roman"/>
                <a:cs typeface="Times New Roman"/>
              </a:rPr>
              <a:t>0</a:t>
            </a:r>
            <a:endParaRPr lang="en-US" sz="1800" baseline="-25000" dirty="0">
              <a:latin typeface="Times New Roman"/>
              <a:cs typeface="Times New Roman"/>
            </a:endParaRPr>
          </a:p>
        </p:txBody>
      </p:sp>
      <p:sp>
        <p:nvSpPr>
          <p:cNvPr id="76" name="TextBox 75"/>
          <p:cNvSpPr txBox="1"/>
          <p:nvPr/>
        </p:nvSpPr>
        <p:spPr>
          <a:xfrm>
            <a:off x="4309089" y="3969887"/>
            <a:ext cx="305822" cy="369332"/>
          </a:xfrm>
          <a:prstGeom prst="rect">
            <a:avLst/>
          </a:prstGeom>
          <a:noFill/>
        </p:spPr>
        <p:txBody>
          <a:bodyPr wrap="none" rtlCol="0">
            <a:spAutoFit/>
          </a:bodyPr>
          <a:lstStyle/>
          <a:p>
            <a:r>
              <a:rPr lang="en-US" sz="1800" i="1" dirty="0" smtClean="0">
                <a:latin typeface="Times New Roman"/>
                <a:cs typeface="Times New Roman"/>
              </a:rPr>
              <a:t>c</a:t>
            </a:r>
            <a:endParaRPr lang="en-US" sz="1800" dirty="0">
              <a:latin typeface="Times New Roman"/>
              <a:cs typeface="Times New Roman"/>
            </a:endParaRPr>
          </a:p>
        </p:txBody>
      </p:sp>
      <p:grpSp>
        <p:nvGrpSpPr>
          <p:cNvPr id="4" name="Group 3"/>
          <p:cNvGrpSpPr/>
          <p:nvPr/>
        </p:nvGrpSpPr>
        <p:grpSpPr>
          <a:xfrm>
            <a:off x="4333176" y="720459"/>
            <a:ext cx="499449" cy="369332"/>
            <a:chOff x="4333176" y="720459"/>
            <a:chExt cx="499449" cy="369332"/>
          </a:xfrm>
        </p:grpSpPr>
        <p:sp>
          <p:nvSpPr>
            <p:cNvPr id="77" name="Rectangle 76"/>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390611" y="720459"/>
              <a:ext cx="442014" cy="369332"/>
            </a:xfrm>
            <a:prstGeom prst="rect">
              <a:avLst/>
            </a:prstGeom>
            <a:noFill/>
          </p:spPr>
          <p:txBody>
            <a:bodyPr wrap="squar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grpSp>
        <p:nvGrpSpPr>
          <p:cNvPr id="86" name="Group 85"/>
          <p:cNvGrpSpPr/>
          <p:nvPr/>
        </p:nvGrpSpPr>
        <p:grpSpPr>
          <a:xfrm>
            <a:off x="7920990" y="1619503"/>
            <a:ext cx="441326" cy="369332"/>
            <a:chOff x="6391214" y="2492739"/>
            <a:chExt cx="441326" cy="369332"/>
          </a:xfrm>
        </p:grpSpPr>
        <p:sp>
          <p:nvSpPr>
            <p:cNvPr id="87" name="Rectangle 86"/>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6461311" y="2492739"/>
              <a:ext cx="353044" cy="369332"/>
            </a:xfrm>
            <a:prstGeom prst="rect">
              <a:avLst/>
            </a:prstGeom>
            <a:noFill/>
          </p:spPr>
          <p:txBody>
            <a:bodyPr wrap="non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sp>
        <p:nvSpPr>
          <p:cNvPr id="80" name="TextBox 79"/>
          <p:cNvSpPr txBox="1"/>
          <p:nvPr/>
        </p:nvSpPr>
        <p:spPr>
          <a:xfrm>
            <a:off x="4462000" y="1807374"/>
            <a:ext cx="418705" cy="400110"/>
          </a:xfrm>
          <a:prstGeom prst="rect">
            <a:avLst/>
          </a:prstGeom>
          <a:solidFill>
            <a:srgbClr val="008000"/>
          </a:solidFill>
        </p:spPr>
        <p:txBody>
          <a:bodyPr wrap="none" rtlCol="0">
            <a:spAutoFit/>
          </a:bodyPr>
          <a:lstStyle/>
          <a:p>
            <a:pPr algn="ctr"/>
            <a:r>
              <a:rPr lang="en-US" sz="2000" i="1" dirty="0" smtClean="0">
                <a:solidFill>
                  <a:srgbClr val="FFFFFF"/>
                </a:solidFill>
                <a:latin typeface="Times New Roman"/>
                <a:cs typeface="Times New Roman"/>
              </a:rPr>
              <a:t>p</a:t>
            </a:r>
            <a:endParaRPr lang="en-US" sz="2000" i="1" dirty="0">
              <a:solidFill>
                <a:srgbClr val="FFFFFF"/>
              </a:solidFill>
              <a:latin typeface="Times New Roman"/>
              <a:cs typeface="Times New Roman"/>
            </a:endParaRPr>
          </a:p>
        </p:txBody>
      </p:sp>
      <p:sp>
        <p:nvSpPr>
          <p:cNvPr id="92" name="TextBox 91"/>
          <p:cNvSpPr txBox="1"/>
          <p:nvPr/>
        </p:nvSpPr>
        <p:spPr>
          <a:xfrm>
            <a:off x="915482" y="1298731"/>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cxnSp>
        <p:nvCxnSpPr>
          <p:cNvPr id="93" name="Straight Arrow Connector 92"/>
          <p:cNvCxnSpPr/>
          <p:nvPr/>
        </p:nvCxnSpPr>
        <p:spPr bwMode="auto">
          <a:xfrm flipV="1">
            <a:off x="1329278" y="3037673"/>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94" name="Oval 93"/>
          <p:cNvSpPr/>
          <p:nvPr/>
        </p:nvSpPr>
        <p:spPr bwMode="auto">
          <a:xfrm>
            <a:off x="1175303" y="297420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Rectangle 94"/>
          <p:cNvSpPr/>
          <p:nvPr/>
        </p:nvSpPr>
        <p:spPr>
          <a:xfrm>
            <a:off x="726685" y="2773977"/>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96" name="Oval 95"/>
          <p:cNvSpPr/>
          <p:nvPr/>
        </p:nvSpPr>
        <p:spPr bwMode="auto">
          <a:xfrm>
            <a:off x="696448" y="1791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97" name="Straight Arrow Connector 96"/>
          <p:cNvCxnSpPr/>
          <p:nvPr/>
        </p:nvCxnSpPr>
        <p:spPr bwMode="auto">
          <a:xfrm flipH="1" flipV="1">
            <a:off x="807315" y="1900412"/>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98" name="Rectangle 97"/>
          <p:cNvSpPr/>
          <p:nvPr/>
        </p:nvSpPr>
        <p:spPr>
          <a:xfrm rot="4179712">
            <a:off x="593565" y="2197768"/>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66" name="TextBox 65"/>
          <p:cNvSpPr txBox="1"/>
          <p:nvPr/>
        </p:nvSpPr>
        <p:spPr>
          <a:xfrm>
            <a:off x="30597" y="4994678"/>
            <a:ext cx="2044557" cy="830997"/>
          </a:xfrm>
          <a:prstGeom prst="rect">
            <a:avLst/>
          </a:prstGeom>
          <a:noFill/>
          <a:ln>
            <a:solidFill>
              <a:schemeClr val="tx1"/>
            </a:solidFill>
          </a:ln>
        </p:spPr>
        <p:txBody>
          <a:bodyPr wrap="square" rtlCol="0">
            <a:spAutoFit/>
          </a:bodyPr>
          <a:lstStyle/>
          <a:p>
            <a:r>
              <a:rPr lang="en-US" sz="1600" i="1" dirty="0" smtClean="0">
                <a:latin typeface="Times New Roman"/>
                <a:cs typeface="Times New Roman"/>
              </a:rPr>
              <a:t>C – </a:t>
            </a:r>
            <a:r>
              <a:rPr lang="en-US" sz="1600" dirty="0" smtClean="0">
                <a:latin typeface="Calibri"/>
                <a:cs typeface="Calibri"/>
              </a:rPr>
              <a:t>Error correcting </a:t>
            </a:r>
            <a:br>
              <a:rPr lang="en-US" sz="1600" dirty="0" smtClean="0">
                <a:latin typeface="Calibri"/>
                <a:cs typeface="Calibri"/>
              </a:rPr>
            </a:br>
            <a:r>
              <a:rPr lang="en-US" sz="1600" dirty="0" smtClean="0">
                <a:latin typeface="Calibri"/>
                <a:cs typeface="Calibri"/>
              </a:rPr>
              <a:t>code correcting </a:t>
            </a:r>
            <a:r>
              <a:rPr lang="en-US" sz="1600" i="1" dirty="0" smtClean="0">
                <a:latin typeface="Times New Roman"/>
                <a:cs typeface="Times New Roman"/>
              </a:rPr>
              <a:t>t</a:t>
            </a:r>
            <a:r>
              <a:rPr lang="en-US" sz="1600" dirty="0" smtClean="0">
                <a:latin typeface="Calibri"/>
                <a:cs typeface="Calibri"/>
              </a:rPr>
              <a:t> errors</a:t>
            </a:r>
            <a:endParaRPr lang="en-US" sz="1600" dirty="0">
              <a:latin typeface="Times New Roman"/>
              <a:cs typeface="Times New Roman"/>
            </a:endParaRPr>
          </a:p>
        </p:txBody>
      </p:sp>
    </p:spTree>
    <p:extLst>
      <p:ext uri="{BB962C8B-B14F-4D97-AF65-F5344CB8AC3E}">
        <p14:creationId xmlns:p14="http://schemas.microsoft.com/office/powerpoint/2010/main" val="1302182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0" end="0"/>
                                            </p:txEl>
                                          </p:spTgt>
                                        </p:tgtEl>
                                        <p:attrNameLst>
                                          <p:attrName>style.visibility</p:attrName>
                                        </p:attrNameLst>
                                      </p:cBhvr>
                                      <p:to>
                                        <p:strVal val="visible"/>
                                      </p:to>
                                    </p:set>
                                    <p:animEffect transition="in" filter="fade">
                                      <p:cBhvr>
                                        <p:cTn id="22" dur="500"/>
                                        <p:tgtEl>
                                          <p:spTgt spid="76">
                                            <p:txEl>
                                              <p:pRg st="0" end="0"/>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68" grpId="0" animBg="1"/>
      <p:bldP spid="69" grpId="0" animBg="1"/>
      <p:bldP spid="70" grpId="0"/>
      <p:bldP spid="74" grpId="0" animBg="1"/>
      <p:bldP spid="75" grpId="0" animBg="1"/>
      <p:bldP spid="79" grpId="0"/>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2244439" y="4654220"/>
            <a:ext cx="203197" cy="28461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07799" y="2098583"/>
            <a:ext cx="526538" cy="100364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209796" y="2020428"/>
            <a:ext cx="779846" cy="734722"/>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4266" y="-284162"/>
            <a:ext cx="8229600" cy="1143000"/>
          </a:xfrm>
        </p:spPr>
        <p:txBody>
          <a:bodyPr/>
          <a:lstStyle/>
          <a:p>
            <a:r>
              <a:rPr lang="en-US" dirty="0" smtClean="0"/>
              <a:t>Secure Sketches</a:t>
            </a:r>
            <a:endParaRPr lang="en-US" dirty="0"/>
          </a:p>
        </p:txBody>
      </p:sp>
      <p:sp>
        <p:nvSpPr>
          <p:cNvPr id="69" name="Rectangle 68"/>
          <p:cNvSpPr/>
          <p:nvPr/>
        </p:nvSpPr>
        <p:spPr bwMode="auto">
          <a:xfrm>
            <a:off x="2209804" y="3882701"/>
            <a:ext cx="5012765" cy="2897836"/>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71" name="Straight Arrow Connector 70"/>
          <p:cNvCxnSpPr>
            <a:stCxn id="75" idx="3"/>
            <a:endCxn id="74" idx="7"/>
          </p:cNvCxnSpPr>
          <p:nvPr/>
        </p:nvCxnSpPr>
        <p:spPr bwMode="auto">
          <a:xfrm flipH="1">
            <a:off x="3418061" y="4238548"/>
            <a:ext cx="2254486" cy="995301"/>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2" name="Straight Arrow Connector 71"/>
          <p:cNvCxnSpPr>
            <a:stCxn id="74" idx="6"/>
            <a:endCxn id="76" idx="3"/>
          </p:cNvCxnSpPr>
          <p:nvPr/>
        </p:nvCxnSpPr>
        <p:spPr bwMode="auto">
          <a:xfrm flipV="1">
            <a:off x="3437083" y="4864112"/>
            <a:ext cx="2437506" cy="404529"/>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3" name="Straight Arrow Connector 72"/>
          <p:cNvCxnSpPr>
            <a:stCxn id="76" idx="0"/>
            <a:endCxn id="75" idx="5"/>
          </p:cNvCxnSpPr>
          <p:nvPr/>
        </p:nvCxnSpPr>
        <p:spPr bwMode="auto">
          <a:xfrm flipH="1" flipV="1">
            <a:off x="5764392" y="4238548"/>
            <a:ext cx="156120" cy="541569"/>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74" name="Oval 73"/>
          <p:cNvSpPr/>
          <p:nvPr/>
        </p:nvSpPr>
        <p:spPr bwMode="auto">
          <a:xfrm>
            <a:off x="3307194" y="521943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5653525" y="41545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6" name="Oval 75"/>
          <p:cNvSpPr/>
          <p:nvPr/>
        </p:nvSpPr>
        <p:spPr bwMode="auto">
          <a:xfrm>
            <a:off x="5855567" y="478011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7" name="TextBox 76"/>
          <p:cNvSpPr txBox="1"/>
          <p:nvPr/>
        </p:nvSpPr>
        <p:spPr>
          <a:xfrm>
            <a:off x="3789175" y="3970467"/>
            <a:ext cx="2438400" cy="369332"/>
          </a:xfrm>
          <a:prstGeom prst="rect">
            <a:avLst/>
          </a:prstGeom>
          <a:noFill/>
        </p:spPr>
        <p:txBody>
          <a:bodyPr wrap="square" rtlCol="0">
            <a:spAutoFit/>
          </a:bodyPr>
          <a:lstStyle/>
          <a:p>
            <a:r>
              <a:rPr lang="en-US" sz="1800" i="1" dirty="0" smtClean="0">
                <a:latin typeface="Times New Roman"/>
                <a:cs typeface="Times New Roman"/>
              </a:rPr>
              <a:t>c</a:t>
            </a:r>
            <a:r>
              <a:rPr lang="en-US" sz="1800" dirty="0" smtClean="0">
                <a:latin typeface="Times New Roman"/>
                <a:cs typeface="Times New Roman"/>
              </a:rPr>
              <a:t>’=</a:t>
            </a:r>
            <a:r>
              <a:rPr lang="en-US" sz="1800" i="1" dirty="0" smtClean="0">
                <a:latin typeface="Times New Roman"/>
                <a:cs typeface="Times New Roman"/>
              </a:rPr>
              <a:t>Decode</a:t>
            </a:r>
            <a:r>
              <a:rPr lang="en-US" dirty="0" smtClean="0">
                <a:latin typeface="Times New Roman"/>
                <a:cs typeface="Times New Roman"/>
              </a:rPr>
              <a:t>(</a:t>
            </a:r>
            <a:r>
              <a:rPr lang="en-US" sz="1800" i="1" dirty="0" smtClean="0">
                <a:latin typeface="Times New Roman"/>
                <a:cs typeface="Times New Roman"/>
              </a:rPr>
              <a:t>c</a:t>
            </a:r>
            <a:r>
              <a:rPr lang="en-US" sz="1800" dirty="0" smtClean="0">
                <a:latin typeface="Times New Roman"/>
                <a:cs typeface="Times New Roman"/>
              </a:rPr>
              <a:t>*) </a:t>
            </a:r>
            <a:endParaRPr lang="en-US" sz="1800" dirty="0">
              <a:latin typeface="Times New Roman"/>
              <a:cs typeface="Times New Roman"/>
            </a:endParaRPr>
          </a:p>
        </p:txBody>
      </p:sp>
      <p:sp>
        <p:nvSpPr>
          <p:cNvPr id="78" name="TextBox 77"/>
          <p:cNvSpPr txBox="1"/>
          <p:nvPr/>
        </p:nvSpPr>
        <p:spPr>
          <a:xfrm>
            <a:off x="5941300" y="4410785"/>
            <a:ext cx="1421868" cy="369332"/>
          </a:xfrm>
          <a:prstGeom prst="rect">
            <a:avLst/>
          </a:prstGeom>
          <a:noFill/>
        </p:spPr>
        <p:txBody>
          <a:bodyPr wrap="square" rtlCol="0">
            <a:spAutoFit/>
          </a:bodyPr>
          <a:lstStyle/>
          <a:p>
            <a:r>
              <a:rPr lang="en-US" i="1" dirty="0" smtClean="0">
                <a:latin typeface="Times New Roman"/>
                <a:cs typeface="Times New Roman"/>
              </a:rPr>
              <a:t>p </a:t>
            </a:r>
            <a:r>
              <a:rPr lang="en-US" sz="1800" dirty="0" smtClean="0">
                <a:sym typeface="Symbol"/>
              </a:rPr>
              <a:t> </a:t>
            </a:r>
            <a:r>
              <a:rPr lang="en-US" i="1" dirty="0" smtClean="0">
                <a:latin typeface="Times New Roman"/>
                <a:cs typeface="Times New Roman"/>
                <a:sym typeface="Symbol"/>
              </a:rPr>
              <a:t>w</a:t>
            </a:r>
            <a:r>
              <a:rPr lang="en-US" baseline="-25000" dirty="0" smtClean="0">
                <a:latin typeface="Times New Roman"/>
                <a:cs typeface="Times New Roman"/>
                <a:sym typeface="Symbol"/>
              </a:rPr>
              <a:t>1 </a:t>
            </a:r>
            <a:r>
              <a:rPr lang="en-US" dirty="0" smtClean="0">
                <a:latin typeface="Times New Roman"/>
                <a:cs typeface="Times New Roman"/>
                <a:sym typeface="Symbol"/>
              </a:rPr>
              <a:t>= </a:t>
            </a:r>
            <a:r>
              <a:rPr lang="en-US" i="1" dirty="0" smtClean="0">
                <a:latin typeface="Times New Roman"/>
                <a:cs typeface="Times New Roman"/>
                <a:sym typeface="Symbol"/>
              </a:rPr>
              <a:t>c</a:t>
            </a:r>
            <a:r>
              <a:rPr lang="en-US" dirty="0" smtClean="0">
                <a:latin typeface="Times New Roman"/>
                <a:cs typeface="Times New Roman"/>
                <a:sym typeface="Symbol"/>
              </a:rPr>
              <a:t>*</a:t>
            </a:r>
            <a:endParaRPr lang="en-US" sz="1800" dirty="0">
              <a:latin typeface="Times New Roman"/>
              <a:cs typeface="Times New Roman"/>
            </a:endParaRPr>
          </a:p>
        </p:txBody>
      </p:sp>
      <p:sp>
        <p:nvSpPr>
          <p:cNvPr id="79" name="TextBox 78"/>
          <p:cNvSpPr txBox="1"/>
          <p:nvPr/>
        </p:nvSpPr>
        <p:spPr>
          <a:xfrm>
            <a:off x="2209804" y="4569504"/>
            <a:ext cx="2084444" cy="369332"/>
          </a:xfrm>
          <a:prstGeom prst="rect">
            <a:avLst/>
          </a:prstGeom>
          <a:noFill/>
        </p:spPr>
        <p:txBody>
          <a:bodyPr wrap="square" rtlCol="0">
            <a:spAutoFit/>
          </a:bodyPr>
          <a:lstStyle/>
          <a:p>
            <a:r>
              <a:rPr lang="en-US" sz="1800" i="1" dirty="0" smtClean="0">
                <a:latin typeface="Times New Roman"/>
                <a:cs typeface="Times New Roman"/>
              </a:rPr>
              <a:t>p =</a:t>
            </a:r>
            <a:r>
              <a:rPr lang="en-US" i="1" dirty="0" smtClean="0">
                <a:latin typeface="Times New Roman"/>
                <a:cs typeface="Times New Roman"/>
              </a:rPr>
              <a:t>c</a:t>
            </a:r>
            <a:r>
              <a:rPr lang="en-US" sz="1800" i="1" dirty="0" smtClean="0">
                <a:latin typeface="Times New Roman"/>
                <a:cs typeface="Times New Roman"/>
              </a:rPr>
              <a:t> </a:t>
            </a:r>
            <a:r>
              <a:rPr lang="en-US" sz="1800" dirty="0" smtClean="0">
                <a:sym typeface="Symbol"/>
              </a:rPr>
              <a:t> </a:t>
            </a:r>
            <a:r>
              <a:rPr lang="en-US" i="1" dirty="0" smtClean="0">
                <a:latin typeface="Times New Roman"/>
                <a:cs typeface="Times New Roman"/>
              </a:rPr>
              <a:t>w</a:t>
            </a:r>
            <a:r>
              <a:rPr lang="en-US" baseline="-25000" dirty="0" smtClean="0">
                <a:latin typeface="Times New Roman"/>
                <a:cs typeface="Times New Roman"/>
              </a:rPr>
              <a:t>0</a:t>
            </a:r>
            <a:endParaRPr lang="en-US" sz="1800" baseline="-25000" dirty="0">
              <a:latin typeface="Times New Roman"/>
              <a:cs typeface="Times New Roman"/>
            </a:endParaRPr>
          </a:p>
        </p:txBody>
      </p:sp>
      <p:sp>
        <p:nvSpPr>
          <p:cNvPr id="80" name="TextBox 79"/>
          <p:cNvSpPr txBox="1"/>
          <p:nvPr/>
        </p:nvSpPr>
        <p:spPr>
          <a:xfrm>
            <a:off x="4306824" y="3968496"/>
            <a:ext cx="305822" cy="369332"/>
          </a:xfrm>
          <a:prstGeom prst="rect">
            <a:avLst/>
          </a:prstGeom>
          <a:noFill/>
        </p:spPr>
        <p:txBody>
          <a:bodyPr wrap="none" rtlCol="0">
            <a:spAutoFit/>
          </a:bodyPr>
          <a:lstStyle/>
          <a:p>
            <a:r>
              <a:rPr lang="en-US" sz="1800" i="1" dirty="0" smtClean="0">
                <a:latin typeface="Times New Roman"/>
                <a:cs typeface="Times New Roman"/>
              </a:rPr>
              <a:t>c</a:t>
            </a:r>
            <a:endParaRPr lang="en-US" sz="1800" dirty="0">
              <a:latin typeface="Times New Roman"/>
              <a:cs typeface="Times New Roman"/>
            </a:endParaRPr>
          </a:p>
        </p:txBody>
      </p:sp>
      <p:sp>
        <p:nvSpPr>
          <p:cNvPr id="86" name="Rectangle 36"/>
          <p:cNvSpPr>
            <a:spLocks noChangeArrowheads="1"/>
          </p:cNvSpPr>
          <p:nvPr/>
        </p:nvSpPr>
        <p:spPr bwMode="auto">
          <a:xfrm>
            <a:off x="7355012" y="4154553"/>
            <a:ext cx="1618222" cy="180478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t>If decoding succeeds, </a:t>
            </a:r>
            <a:br>
              <a:rPr lang="en-US" sz="1800" b="1" dirty="0" smtClean="0"/>
            </a:br>
            <a:r>
              <a:rPr lang="en-US" sz="1800" b="1" i="1" dirty="0" smtClean="0">
                <a:latin typeface="Times New Roman"/>
                <a:cs typeface="Times New Roman"/>
              </a:rPr>
              <a:t>w</a:t>
            </a:r>
            <a:r>
              <a:rPr lang="en-US" sz="1800" b="1" baseline="-25000" dirty="0" smtClean="0">
                <a:latin typeface="Times New Roman"/>
                <a:cs typeface="Times New Roman"/>
              </a:rPr>
              <a:t>0</a:t>
            </a:r>
            <a:r>
              <a:rPr lang="en-US" sz="1800" b="1" i="1" dirty="0" smtClean="0">
                <a:latin typeface="Times New Roman"/>
                <a:cs typeface="Times New Roman"/>
              </a:rPr>
              <a:t> = c</a:t>
            </a:r>
            <a:r>
              <a:rPr lang="en-US" sz="1800" b="1" dirty="0" smtClean="0">
                <a:latin typeface="Times New Roman"/>
                <a:cs typeface="Times New Roman"/>
              </a:rPr>
              <a:t>’</a:t>
            </a:r>
            <a:r>
              <a:rPr lang="en-US" sz="1800" b="1" i="1" dirty="0" smtClean="0">
                <a:latin typeface="Times New Roman"/>
                <a:cs typeface="Times New Roman"/>
              </a:rPr>
              <a:t> </a:t>
            </a:r>
            <a:r>
              <a:rPr lang="en-US" sz="1800" dirty="0">
                <a:sym typeface="Symbol"/>
              </a:rPr>
              <a:t></a:t>
            </a:r>
            <a:r>
              <a:rPr lang="en-US" sz="1800" b="1" i="1" dirty="0" smtClean="0">
                <a:latin typeface="Times New Roman"/>
                <a:cs typeface="Times New Roman"/>
              </a:rPr>
              <a:t> p</a:t>
            </a:r>
            <a:r>
              <a:rPr lang="en-US" sz="1800" b="1" dirty="0" smtClean="0"/>
              <a:t>.</a:t>
            </a:r>
          </a:p>
          <a:p>
            <a:pPr>
              <a:defRPr/>
            </a:pPr>
            <a:r>
              <a:rPr lang="en-US" b="1" dirty="0" smtClean="0"/>
              <a:t> </a:t>
            </a:r>
            <a:endParaRPr lang="en-US" sz="1800" b="1" dirty="0" smtClean="0"/>
          </a:p>
        </p:txBody>
      </p:sp>
      <p:cxnSp>
        <p:nvCxnSpPr>
          <p:cNvPr id="132" name="Straight Connector 131"/>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562965" y="521378"/>
            <a:ext cx="2111842" cy="2302595"/>
            <a:chOff x="6838075" y="2277356"/>
            <a:chExt cx="981496" cy="1772739"/>
          </a:xfrm>
        </p:grpSpPr>
        <p:sp>
          <p:nvSpPr>
            <p:cNvPr id="91" name="Trapezoid 90"/>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2" name="TextBox 91"/>
            <p:cNvSpPr txBox="1"/>
            <p:nvPr/>
          </p:nvSpPr>
          <p:spPr>
            <a:xfrm>
              <a:off x="6838075" y="2277356"/>
              <a:ext cx="521492" cy="284344"/>
            </a:xfrm>
            <a:prstGeom prst="rect">
              <a:avLst/>
            </a:prstGeom>
            <a:noFill/>
          </p:spPr>
          <p:txBody>
            <a:bodyPr wrap="none" rtlCol="0">
              <a:spAutoFit/>
            </a:bodyPr>
            <a:lstStyle/>
            <a:p>
              <a:r>
                <a:rPr lang="en-US" i="1" dirty="0" smtClean="0">
                  <a:solidFill>
                    <a:srgbClr val="000000"/>
                  </a:solidFill>
                  <a:latin typeface="Times New Roman"/>
                  <a:cs typeface="Times New Roman"/>
                </a:rPr>
                <a:t>Generate</a:t>
              </a:r>
              <a:endParaRPr lang="en-US" i="1" dirty="0">
                <a:solidFill>
                  <a:srgbClr val="000000"/>
                </a:solidFill>
                <a:latin typeface="Times New Roman"/>
                <a:cs typeface="Times New Roman"/>
              </a:endParaRPr>
            </a:p>
          </p:txBody>
        </p:sp>
      </p:grpSp>
      <p:cxnSp>
        <p:nvCxnSpPr>
          <p:cNvPr id="93" name="Straight Arrow Connector 92"/>
          <p:cNvCxnSpPr/>
          <p:nvPr/>
        </p:nvCxnSpPr>
        <p:spPr bwMode="auto">
          <a:xfrm flipV="1">
            <a:off x="802176" y="1841646"/>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94" name="Straight Arrow Connector 93"/>
          <p:cNvCxnSpPr/>
          <p:nvPr/>
        </p:nvCxnSpPr>
        <p:spPr bwMode="auto">
          <a:xfrm>
            <a:off x="3674807" y="1087676"/>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95" name="Straight Arrow Connector 94"/>
          <p:cNvCxnSpPr/>
          <p:nvPr/>
        </p:nvCxnSpPr>
        <p:spPr bwMode="auto">
          <a:xfrm>
            <a:off x="3684236" y="2233114"/>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96" name="Group 95"/>
          <p:cNvGrpSpPr/>
          <p:nvPr/>
        </p:nvGrpSpPr>
        <p:grpSpPr>
          <a:xfrm>
            <a:off x="5298335" y="1434837"/>
            <a:ext cx="2578825" cy="1810201"/>
            <a:chOff x="6827762" y="2204122"/>
            <a:chExt cx="991809" cy="1845973"/>
          </a:xfrm>
        </p:grpSpPr>
        <p:sp>
          <p:nvSpPr>
            <p:cNvPr id="97" name="Trapezoid 96"/>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8" name="TextBox 97"/>
            <p:cNvSpPr txBox="1"/>
            <p:nvPr/>
          </p:nvSpPr>
          <p:spPr>
            <a:xfrm>
              <a:off x="6827762" y="2204122"/>
              <a:ext cx="482480" cy="376630"/>
            </a:xfrm>
            <a:prstGeom prst="rect">
              <a:avLst/>
            </a:prstGeom>
            <a:noFill/>
          </p:spPr>
          <p:txBody>
            <a:bodyPr wrap="none" rtlCol="0">
              <a:spAutoFit/>
            </a:bodyPr>
            <a:lstStyle/>
            <a:p>
              <a:r>
                <a:rPr lang="en-US" i="1" dirty="0" smtClean="0">
                  <a:solidFill>
                    <a:srgbClr val="000000"/>
                  </a:solidFill>
                  <a:latin typeface="Times New Roman"/>
                  <a:cs typeface="Times New Roman"/>
                </a:rPr>
                <a:t>Reproduce</a:t>
              </a:r>
              <a:endParaRPr lang="en-US" i="1" dirty="0">
                <a:solidFill>
                  <a:srgbClr val="000000"/>
                </a:solidFill>
                <a:latin typeface="Times New Roman"/>
                <a:cs typeface="Times New Roman"/>
              </a:endParaRPr>
            </a:p>
          </p:txBody>
        </p:sp>
      </p:grpSp>
      <p:cxnSp>
        <p:nvCxnSpPr>
          <p:cNvPr id="99" name="Straight Arrow Connector 98"/>
          <p:cNvCxnSpPr/>
          <p:nvPr/>
        </p:nvCxnSpPr>
        <p:spPr bwMode="auto">
          <a:xfrm flipV="1">
            <a:off x="7877161" y="206610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100" name="Group 99"/>
          <p:cNvGrpSpPr/>
          <p:nvPr/>
        </p:nvGrpSpPr>
        <p:grpSpPr>
          <a:xfrm>
            <a:off x="2215026" y="919987"/>
            <a:ext cx="777240" cy="1042416"/>
            <a:chOff x="6851952" y="2558143"/>
            <a:chExt cx="967619" cy="1491952"/>
          </a:xfrm>
        </p:grpSpPr>
        <p:sp>
          <p:nvSpPr>
            <p:cNvPr id="101" name="Trapezoid 100"/>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02" name="TextBox 101"/>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03" name="Elbow Connector 102"/>
          <p:cNvCxnSpPr>
            <a:stCxn id="91" idx="2"/>
            <a:endCxn id="101" idx="2"/>
          </p:cNvCxnSpPr>
          <p:nvPr/>
        </p:nvCxnSpPr>
        <p:spPr>
          <a:xfrm rot="10800000" flipH="1">
            <a:off x="1592824" y="1441195"/>
            <a:ext cx="622201" cy="413836"/>
          </a:xfrm>
          <a:prstGeom prst="bentConnector3">
            <a:avLst>
              <a:gd name="adj1" fmla="val 34218"/>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4" name="Elbow Connector 103"/>
          <p:cNvCxnSpPr>
            <a:endCxn id="101" idx="0"/>
          </p:cNvCxnSpPr>
          <p:nvPr/>
        </p:nvCxnSpPr>
        <p:spPr>
          <a:xfrm rot="10800000" flipV="1">
            <a:off x="2992267" y="1087675"/>
            <a:ext cx="682543" cy="353520"/>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6662931" y="1938125"/>
            <a:ext cx="777240" cy="1042416"/>
            <a:chOff x="6851952" y="2558143"/>
            <a:chExt cx="967619" cy="1491952"/>
          </a:xfrm>
        </p:grpSpPr>
        <p:sp>
          <p:nvSpPr>
            <p:cNvPr id="106" name="Trapezoid 10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07" name="TextBox 106"/>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08" name="Elbow Connector 107"/>
          <p:cNvCxnSpPr>
            <a:endCxn id="106" idx="0"/>
          </p:cNvCxnSpPr>
          <p:nvPr/>
        </p:nvCxnSpPr>
        <p:spPr>
          <a:xfrm rot="10800000" flipV="1">
            <a:off x="7440171" y="2077647"/>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Elbow Connector 108"/>
          <p:cNvCxnSpPr>
            <a:endCxn id="111" idx="2"/>
          </p:cNvCxnSpPr>
          <p:nvPr/>
        </p:nvCxnSpPr>
        <p:spPr>
          <a:xfrm rot="10800000" flipH="1" flipV="1">
            <a:off x="1592823" y="1855030"/>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10" name="Group 109"/>
          <p:cNvGrpSpPr/>
          <p:nvPr/>
        </p:nvGrpSpPr>
        <p:grpSpPr>
          <a:xfrm>
            <a:off x="2215033" y="2007429"/>
            <a:ext cx="865542" cy="734722"/>
            <a:chOff x="7033939" y="2074428"/>
            <a:chExt cx="332885" cy="749241"/>
          </a:xfrm>
        </p:grpSpPr>
        <p:sp>
          <p:nvSpPr>
            <p:cNvPr id="111" name="Trapezoid 110"/>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2" name="TextBox 111"/>
            <p:cNvSpPr txBox="1"/>
            <p:nvPr/>
          </p:nvSpPr>
          <p:spPr>
            <a:xfrm>
              <a:off x="7033939" y="2260734"/>
              <a:ext cx="332885" cy="376630"/>
            </a:xfrm>
            <a:prstGeom prst="rect">
              <a:avLst/>
            </a:prstGeom>
            <a:noFill/>
          </p:spPr>
          <p:txBody>
            <a:bodyPr wrap="none" rtlCol="0">
              <a:spAutoFit/>
            </a:bodyPr>
            <a:lstStyle/>
            <a:p>
              <a:r>
                <a:rPr lang="en-US" i="1" dirty="0" smtClean="0">
                  <a:solidFill>
                    <a:srgbClr val="000000"/>
                  </a:solidFill>
                  <a:latin typeface="Times New Roman"/>
                  <a:cs typeface="Times New Roman"/>
                </a:rPr>
                <a:t>Sketch</a:t>
              </a:r>
              <a:endParaRPr lang="en-US" i="1" dirty="0">
                <a:solidFill>
                  <a:srgbClr val="000000"/>
                </a:solidFill>
                <a:latin typeface="Times New Roman"/>
                <a:cs typeface="Times New Roman"/>
              </a:endParaRPr>
            </a:p>
          </p:txBody>
        </p:sp>
      </p:grpSp>
      <p:cxnSp>
        <p:nvCxnSpPr>
          <p:cNvPr id="113" name="Elbow Connector 112"/>
          <p:cNvCxnSpPr/>
          <p:nvPr/>
        </p:nvCxnSpPr>
        <p:spPr>
          <a:xfrm rot="10800000" flipV="1">
            <a:off x="2992165" y="2233114"/>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5507796" y="2098584"/>
            <a:ext cx="609123" cy="1003641"/>
            <a:chOff x="7033939" y="2074428"/>
            <a:chExt cx="345761" cy="1023474"/>
          </a:xfrm>
        </p:grpSpPr>
        <p:sp>
          <p:nvSpPr>
            <p:cNvPr id="115" name="Trapezoid 114"/>
            <p:cNvSpPr/>
            <p:nvPr/>
          </p:nvSpPr>
          <p:spPr bwMode="auto">
            <a:xfrm rot="5400000">
              <a:off x="6671643" y="2436724"/>
              <a:ext cx="1023474"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6" name="TextBox 115"/>
            <p:cNvSpPr txBox="1"/>
            <p:nvPr/>
          </p:nvSpPr>
          <p:spPr>
            <a:xfrm>
              <a:off x="7033939" y="2260734"/>
              <a:ext cx="345761" cy="376630"/>
            </a:xfrm>
            <a:prstGeom prst="rect">
              <a:avLst/>
            </a:prstGeom>
            <a:noFill/>
          </p:spPr>
          <p:txBody>
            <a:bodyPr wrap="none" rtlCol="0">
              <a:spAutoFit/>
            </a:bodyPr>
            <a:lstStyle/>
            <a:p>
              <a:r>
                <a:rPr lang="en-US"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grpSp>
      <p:cxnSp>
        <p:nvCxnSpPr>
          <p:cNvPr id="117" name="Straight Arrow Connector 116"/>
          <p:cNvCxnSpPr/>
          <p:nvPr/>
        </p:nvCxnSpPr>
        <p:spPr bwMode="auto">
          <a:xfrm>
            <a:off x="6034345" y="2524232"/>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aphicFrame>
        <p:nvGraphicFramePr>
          <p:cNvPr id="118" name="Object 117"/>
          <p:cNvGraphicFramePr>
            <a:graphicFrameLocks noChangeAspect="1"/>
          </p:cNvGraphicFramePr>
          <p:nvPr>
            <p:extLst>
              <p:ext uri="{D42A27DB-BD31-4B8C-83A1-F6EECF244321}">
                <p14:modId xmlns:p14="http://schemas.microsoft.com/office/powerpoint/2010/main" val="2595808771"/>
              </p:ext>
            </p:extLst>
          </p:nvPr>
        </p:nvGraphicFramePr>
        <p:xfrm>
          <a:off x="6126473" y="1991035"/>
          <a:ext cx="495493" cy="522276"/>
        </p:xfrm>
        <a:graphic>
          <a:graphicData uri="http://schemas.openxmlformats.org/presentationml/2006/ole">
            <mc:AlternateContent xmlns:mc="http://schemas.openxmlformats.org/markup-compatibility/2006">
              <mc:Choice xmlns:v="urn:schemas-microsoft-com:vml" Requires="v">
                <p:oleObj spid="_x0000_s2275" name="Equation" r:id="rId4" imgW="203200" imgH="215900" progId="Equation.3">
                  <p:embed/>
                </p:oleObj>
              </mc:Choice>
              <mc:Fallback>
                <p:oleObj name="Equation" r:id="rId4" imgW="203200" imgH="215900" progId="Equation.3">
                  <p:embed/>
                  <p:pic>
                    <p:nvPicPr>
                      <p:cNvPr id="0" name=""/>
                      <p:cNvPicPr/>
                      <p:nvPr/>
                    </p:nvPicPr>
                    <p:blipFill>
                      <a:blip r:embed="rId5"/>
                      <a:stretch>
                        <a:fillRect/>
                      </a:stretch>
                    </p:blipFill>
                    <p:spPr>
                      <a:xfrm>
                        <a:off x="6126473" y="1991035"/>
                        <a:ext cx="495493" cy="522276"/>
                      </a:xfrm>
                      <a:prstGeom prst="rect">
                        <a:avLst/>
                      </a:prstGeom>
                    </p:spPr>
                  </p:pic>
                </p:oleObj>
              </mc:Fallback>
            </mc:AlternateContent>
          </a:graphicData>
        </a:graphic>
      </p:graphicFrame>
      <p:cxnSp>
        <p:nvCxnSpPr>
          <p:cNvPr id="119" name="Straight Connector 118"/>
          <p:cNvCxnSpPr/>
          <p:nvPr/>
        </p:nvCxnSpPr>
        <p:spPr>
          <a:xfrm>
            <a:off x="5361233" y="302911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361233" y="2247891"/>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4462000" y="1807374"/>
            <a:ext cx="418705" cy="400110"/>
          </a:xfrm>
          <a:prstGeom prst="rect">
            <a:avLst/>
          </a:prstGeom>
          <a:solidFill>
            <a:srgbClr val="008000"/>
          </a:solidFill>
        </p:spPr>
        <p:txBody>
          <a:bodyPr wrap="none" rtlCol="0">
            <a:spAutoFit/>
          </a:bodyPr>
          <a:lstStyle/>
          <a:p>
            <a:pPr algn="ctr"/>
            <a:r>
              <a:rPr lang="en-US" sz="2000" i="1" dirty="0" smtClean="0">
                <a:solidFill>
                  <a:srgbClr val="FFFFFF"/>
                </a:solidFill>
                <a:latin typeface="Times New Roman"/>
                <a:cs typeface="Times New Roman"/>
              </a:rPr>
              <a:t>p</a:t>
            </a:r>
            <a:endParaRPr lang="en-US" sz="2000" i="1" dirty="0">
              <a:solidFill>
                <a:srgbClr val="FFFFFF"/>
              </a:solidFill>
              <a:latin typeface="Times New Roman"/>
              <a:cs typeface="Times New Roman"/>
            </a:endParaRPr>
          </a:p>
        </p:txBody>
      </p:sp>
      <p:sp>
        <p:nvSpPr>
          <p:cNvPr id="128" name="TextBox 127"/>
          <p:cNvSpPr txBox="1"/>
          <p:nvPr/>
        </p:nvSpPr>
        <p:spPr>
          <a:xfrm>
            <a:off x="915482" y="1298731"/>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cxnSp>
        <p:nvCxnSpPr>
          <p:cNvPr id="129" name="Straight Arrow Connector 128"/>
          <p:cNvCxnSpPr/>
          <p:nvPr/>
        </p:nvCxnSpPr>
        <p:spPr bwMode="auto">
          <a:xfrm flipV="1">
            <a:off x="1329278" y="3037673"/>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30" name="Oval 129"/>
          <p:cNvSpPr/>
          <p:nvPr/>
        </p:nvSpPr>
        <p:spPr bwMode="auto">
          <a:xfrm>
            <a:off x="1175303" y="297420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Rectangle 130"/>
          <p:cNvSpPr/>
          <p:nvPr/>
        </p:nvSpPr>
        <p:spPr>
          <a:xfrm>
            <a:off x="726685" y="2773977"/>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133" name="Oval 132"/>
          <p:cNvSpPr/>
          <p:nvPr/>
        </p:nvSpPr>
        <p:spPr bwMode="auto">
          <a:xfrm>
            <a:off x="696448" y="1791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134" name="Straight Arrow Connector 133"/>
          <p:cNvCxnSpPr/>
          <p:nvPr/>
        </p:nvCxnSpPr>
        <p:spPr bwMode="auto">
          <a:xfrm flipH="1" flipV="1">
            <a:off x="807315" y="1900412"/>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135" name="Rectangle 134"/>
          <p:cNvSpPr/>
          <p:nvPr/>
        </p:nvSpPr>
        <p:spPr>
          <a:xfrm rot="4179712">
            <a:off x="593565" y="2197768"/>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grpSp>
        <p:nvGrpSpPr>
          <p:cNvPr id="136" name="Group 135"/>
          <p:cNvGrpSpPr/>
          <p:nvPr/>
        </p:nvGrpSpPr>
        <p:grpSpPr>
          <a:xfrm>
            <a:off x="4333176" y="720459"/>
            <a:ext cx="499449" cy="369332"/>
            <a:chOff x="4333176" y="720459"/>
            <a:chExt cx="499449" cy="369332"/>
          </a:xfrm>
        </p:grpSpPr>
        <p:sp>
          <p:nvSpPr>
            <p:cNvPr id="137" name="Rectangle 136"/>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4390611" y="720459"/>
              <a:ext cx="442014" cy="369332"/>
            </a:xfrm>
            <a:prstGeom prst="rect">
              <a:avLst/>
            </a:prstGeom>
            <a:noFill/>
          </p:spPr>
          <p:txBody>
            <a:bodyPr wrap="squar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grpSp>
        <p:nvGrpSpPr>
          <p:cNvPr id="139" name="Group 138"/>
          <p:cNvGrpSpPr/>
          <p:nvPr/>
        </p:nvGrpSpPr>
        <p:grpSpPr>
          <a:xfrm>
            <a:off x="7920990" y="1619503"/>
            <a:ext cx="441326" cy="369332"/>
            <a:chOff x="6391214" y="2492739"/>
            <a:chExt cx="441326" cy="369332"/>
          </a:xfrm>
        </p:grpSpPr>
        <p:sp>
          <p:nvSpPr>
            <p:cNvPr id="140" name="Rectangle 139"/>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6461311" y="2492739"/>
              <a:ext cx="353044" cy="369332"/>
            </a:xfrm>
            <a:prstGeom prst="rect">
              <a:avLst/>
            </a:prstGeom>
            <a:noFill/>
          </p:spPr>
          <p:txBody>
            <a:bodyPr wrap="non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sp>
        <p:nvSpPr>
          <p:cNvPr id="82" name="TextBox 81"/>
          <p:cNvSpPr txBox="1"/>
          <p:nvPr/>
        </p:nvSpPr>
        <p:spPr>
          <a:xfrm>
            <a:off x="0" y="3865983"/>
            <a:ext cx="2209804" cy="646331"/>
          </a:xfrm>
          <a:prstGeom prst="rect">
            <a:avLst/>
          </a:prstGeom>
          <a:noFill/>
        </p:spPr>
        <p:txBody>
          <a:bodyPr wrap="square" rtlCol="0">
            <a:spAutoFit/>
          </a:bodyPr>
          <a:lstStyle/>
          <a:p>
            <a:r>
              <a:rPr lang="en-US" dirty="0" smtClean="0"/>
              <a:t>Code Offset Sketch</a:t>
            </a:r>
          </a:p>
          <a:p>
            <a:r>
              <a:rPr lang="en-US" dirty="0" smtClean="0"/>
              <a:t>[JuelsWattenberg99]</a:t>
            </a:r>
            <a:endParaRPr lang="en-US" dirty="0"/>
          </a:p>
        </p:txBody>
      </p:sp>
      <p:sp>
        <p:nvSpPr>
          <p:cNvPr id="66" name="TextBox 65"/>
          <p:cNvSpPr txBox="1"/>
          <p:nvPr/>
        </p:nvSpPr>
        <p:spPr>
          <a:xfrm>
            <a:off x="30597" y="4994678"/>
            <a:ext cx="2044557" cy="830997"/>
          </a:xfrm>
          <a:prstGeom prst="rect">
            <a:avLst/>
          </a:prstGeom>
          <a:noFill/>
          <a:ln>
            <a:solidFill>
              <a:schemeClr val="tx1"/>
            </a:solidFill>
          </a:ln>
        </p:spPr>
        <p:txBody>
          <a:bodyPr wrap="square" rtlCol="0">
            <a:spAutoFit/>
          </a:bodyPr>
          <a:lstStyle/>
          <a:p>
            <a:r>
              <a:rPr lang="en-US" sz="1600" i="1" dirty="0" smtClean="0">
                <a:latin typeface="Times New Roman"/>
                <a:cs typeface="Times New Roman"/>
              </a:rPr>
              <a:t>C – </a:t>
            </a:r>
            <a:r>
              <a:rPr lang="en-US" sz="1600" dirty="0" smtClean="0">
                <a:latin typeface="Calibri"/>
                <a:cs typeface="Calibri"/>
              </a:rPr>
              <a:t>Error correcting </a:t>
            </a:r>
            <a:br>
              <a:rPr lang="en-US" sz="1600" dirty="0" smtClean="0">
                <a:latin typeface="Calibri"/>
                <a:cs typeface="Calibri"/>
              </a:rPr>
            </a:br>
            <a:r>
              <a:rPr lang="en-US" sz="1600" dirty="0" smtClean="0">
                <a:latin typeface="Calibri"/>
                <a:cs typeface="Calibri"/>
              </a:rPr>
              <a:t>code correcting </a:t>
            </a:r>
            <a:r>
              <a:rPr lang="en-US" sz="1600" i="1" dirty="0" smtClean="0">
                <a:latin typeface="Times New Roman"/>
                <a:cs typeface="Times New Roman"/>
              </a:rPr>
              <a:t>t</a:t>
            </a:r>
            <a:r>
              <a:rPr lang="en-US" sz="1600" dirty="0" smtClean="0">
                <a:latin typeface="Calibri"/>
                <a:cs typeface="Calibri"/>
              </a:rPr>
              <a:t> errors</a:t>
            </a:r>
            <a:endParaRPr lang="en-US" sz="1600" dirty="0">
              <a:latin typeface="Times New Roman"/>
              <a:cs typeface="Times New Roman"/>
            </a:endParaRPr>
          </a:p>
        </p:txBody>
      </p:sp>
    </p:spTree>
    <p:extLst>
      <p:ext uri="{BB962C8B-B14F-4D97-AF65-F5344CB8AC3E}">
        <p14:creationId xmlns:p14="http://schemas.microsoft.com/office/powerpoint/2010/main" val="1360863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0"/>
                                        </p:tgtEl>
                                      </p:cBhvr>
                                    </p:animEffect>
                                    <p:set>
                                      <p:cBhvr>
                                        <p:cTn id="17" dur="1" fill="hold">
                                          <p:stCondLst>
                                            <p:cond delay="499"/>
                                          </p:stCondLst>
                                        </p:cTn>
                                        <p:tgtEl>
                                          <p:spTgt spid="8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6">
                                            <p:bg/>
                                          </p:spTgt>
                                        </p:tgtEl>
                                        <p:attrNameLst>
                                          <p:attrName>style.visibility</p:attrName>
                                        </p:attrNameLst>
                                      </p:cBhvr>
                                      <p:to>
                                        <p:strVal val="visible"/>
                                      </p:to>
                                    </p:set>
                                    <p:animEffect transition="in" filter="fade">
                                      <p:cBhvr>
                                        <p:cTn id="36" dur="500"/>
                                        <p:tgtEl>
                                          <p:spTgt spid="86">
                                            <p:bg/>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6">
                                            <p:txEl>
                                              <p:pRg st="0" end="0"/>
                                            </p:txEl>
                                          </p:spTgt>
                                        </p:tgtEl>
                                        <p:attrNameLst>
                                          <p:attrName>style.visibility</p:attrName>
                                        </p:attrNameLst>
                                      </p:cBhvr>
                                      <p:to>
                                        <p:strVal val="visible"/>
                                      </p:to>
                                    </p:set>
                                    <p:animEffect transition="in" filter="fade">
                                      <p:cBhvr>
                                        <p:cTn id="4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68" grpId="0" animBg="1"/>
      <p:bldP spid="76" grpId="0" animBg="1"/>
      <p:bldP spid="77" grpId="0"/>
      <p:bldP spid="78" grpId="0"/>
      <p:bldP spid="80" grpId="0"/>
      <p:bldP spid="8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rot="4363798">
            <a:off x="553917" y="2218311"/>
            <a:ext cx="589858" cy="42856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696447" y="2854168"/>
            <a:ext cx="543341" cy="44302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2244439" y="4654220"/>
            <a:ext cx="214743" cy="284616"/>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bwMode="auto">
          <a:xfrm>
            <a:off x="2209804" y="3882701"/>
            <a:ext cx="5012765" cy="2897836"/>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71" name="Straight Arrow Connector 70"/>
          <p:cNvCxnSpPr>
            <a:stCxn id="75" idx="3"/>
            <a:endCxn id="74" idx="7"/>
          </p:cNvCxnSpPr>
          <p:nvPr/>
        </p:nvCxnSpPr>
        <p:spPr bwMode="auto">
          <a:xfrm flipH="1">
            <a:off x="3418061" y="4238548"/>
            <a:ext cx="2254486" cy="995301"/>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2" name="Straight Arrow Connector 71"/>
          <p:cNvCxnSpPr>
            <a:stCxn id="74" idx="6"/>
            <a:endCxn id="76" idx="3"/>
          </p:cNvCxnSpPr>
          <p:nvPr/>
        </p:nvCxnSpPr>
        <p:spPr bwMode="auto">
          <a:xfrm flipV="1">
            <a:off x="3437083" y="4864112"/>
            <a:ext cx="2437506" cy="404529"/>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73" name="Straight Arrow Connector 72"/>
          <p:cNvCxnSpPr>
            <a:stCxn id="76" idx="0"/>
            <a:endCxn id="75" idx="5"/>
          </p:cNvCxnSpPr>
          <p:nvPr/>
        </p:nvCxnSpPr>
        <p:spPr bwMode="auto">
          <a:xfrm flipH="1" flipV="1">
            <a:off x="5764392" y="4238548"/>
            <a:ext cx="156120" cy="541569"/>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74" name="Oval 73"/>
          <p:cNvSpPr/>
          <p:nvPr/>
        </p:nvSpPr>
        <p:spPr bwMode="auto">
          <a:xfrm>
            <a:off x="3307194" y="521943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5653525" y="41545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6" name="Oval 75"/>
          <p:cNvSpPr/>
          <p:nvPr/>
        </p:nvSpPr>
        <p:spPr bwMode="auto">
          <a:xfrm>
            <a:off x="5855567" y="478011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TextBox 77"/>
          <p:cNvSpPr txBox="1"/>
          <p:nvPr/>
        </p:nvSpPr>
        <p:spPr>
          <a:xfrm>
            <a:off x="5941300" y="4410785"/>
            <a:ext cx="1421868" cy="369332"/>
          </a:xfrm>
          <a:prstGeom prst="rect">
            <a:avLst/>
          </a:prstGeom>
          <a:noFill/>
        </p:spPr>
        <p:txBody>
          <a:bodyPr wrap="square" rtlCol="0">
            <a:spAutoFit/>
          </a:bodyPr>
          <a:lstStyle/>
          <a:p>
            <a:r>
              <a:rPr lang="en-US" i="1" dirty="0" smtClean="0">
                <a:latin typeface="Times New Roman"/>
                <a:cs typeface="Times New Roman"/>
              </a:rPr>
              <a:t>p </a:t>
            </a:r>
            <a:r>
              <a:rPr lang="en-US" sz="1800" dirty="0" smtClean="0">
                <a:sym typeface="Symbol"/>
              </a:rPr>
              <a:t> </a:t>
            </a:r>
            <a:r>
              <a:rPr lang="en-US" i="1" dirty="0" smtClean="0">
                <a:latin typeface="Times New Roman"/>
                <a:cs typeface="Times New Roman"/>
                <a:sym typeface="Symbol"/>
              </a:rPr>
              <a:t>w</a:t>
            </a:r>
            <a:r>
              <a:rPr lang="en-US" baseline="-25000" dirty="0" smtClean="0">
                <a:latin typeface="Times New Roman"/>
                <a:cs typeface="Times New Roman"/>
                <a:sym typeface="Symbol"/>
              </a:rPr>
              <a:t>1 </a:t>
            </a:r>
            <a:r>
              <a:rPr lang="en-US" dirty="0" smtClean="0">
                <a:latin typeface="Times New Roman"/>
                <a:cs typeface="Times New Roman"/>
                <a:sym typeface="Symbol"/>
              </a:rPr>
              <a:t>= </a:t>
            </a:r>
            <a:r>
              <a:rPr lang="en-US" i="1" dirty="0" smtClean="0">
                <a:latin typeface="Times New Roman"/>
                <a:cs typeface="Times New Roman"/>
                <a:sym typeface="Symbol"/>
              </a:rPr>
              <a:t>c</a:t>
            </a:r>
            <a:r>
              <a:rPr lang="en-US" dirty="0" smtClean="0">
                <a:latin typeface="Times New Roman"/>
                <a:cs typeface="Times New Roman"/>
                <a:sym typeface="Symbol"/>
              </a:rPr>
              <a:t>*</a:t>
            </a:r>
            <a:endParaRPr lang="en-US" sz="1800" baseline="-25000" dirty="0">
              <a:latin typeface="Times New Roman"/>
              <a:cs typeface="Times New Roman"/>
            </a:endParaRPr>
          </a:p>
        </p:txBody>
      </p:sp>
      <p:sp>
        <p:nvSpPr>
          <p:cNvPr id="79" name="TextBox 78"/>
          <p:cNvSpPr txBox="1"/>
          <p:nvPr/>
        </p:nvSpPr>
        <p:spPr>
          <a:xfrm>
            <a:off x="2209804" y="4569504"/>
            <a:ext cx="2084444" cy="369332"/>
          </a:xfrm>
          <a:prstGeom prst="rect">
            <a:avLst/>
          </a:prstGeom>
          <a:noFill/>
        </p:spPr>
        <p:txBody>
          <a:bodyPr wrap="square" rtlCol="0">
            <a:spAutoFit/>
          </a:bodyPr>
          <a:lstStyle/>
          <a:p>
            <a:r>
              <a:rPr lang="en-US" sz="1800" i="1" dirty="0" smtClean="0">
                <a:latin typeface="Times New Roman"/>
                <a:cs typeface="Times New Roman"/>
              </a:rPr>
              <a:t>p =</a:t>
            </a:r>
            <a:r>
              <a:rPr lang="en-US" i="1" dirty="0" smtClean="0">
                <a:latin typeface="Times New Roman"/>
                <a:cs typeface="Times New Roman"/>
              </a:rPr>
              <a:t>c</a:t>
            </a:r>
            <a:r>
              <a:rPr lang="en-US" sz="1800" i="1" dirty="0" smtClean="0">
                <a:latin typeface="Times New Roman"/>
                <a:cs typeface="Times New Roman"/>
              </a:rPr>
              <a:t> </a:t>
            </a:r>
            <a:r>
              <a:rPr lang="en-US" sz="1800" dirty="0" smtClean="0">
                <a:sym typeface="Symbol"/>
              </a:rPr>
              <a:t> </a:t>
            </a:r>
            <a:r>
              <a:rPr lang="en-US" i="1" dirty="0" smtClean="0">
                <a:latin typeface="Times New Roman"/>
                <a:cs typeface="Times New Roman"/>
              </a:rPr>
              <a:t>w</a:t>
            </a:r>
            <a:r>
              <a:rPr lang="en-US" baseline="-25000" dirty="0" smtClean="0">
                <a:latin typeface="Times New Roman"/>
                <a:cs typeface="Times New Roman"/>
              </a:rPr>
              <a:t>0</a:t>
            </a:r>
            <a:endParaRPr lang="en-US" sz="1800" baseline="-25000" dirty="0">
              <a:latin typeface="Times New Roman"/>
              <a:cs typeface="Times New Roman"/>
            </a:endParaRPr>
          </a:p>
        </p:txBody>
      </p:sp>
      <p:cxnSp>
        <p:nvCxnSpPr>
          <p:cNvPr id="81" name="Straight Arrow Connector 80"/>
          <p:cNvCxnSpPr>
            <a:stCxn id="83" idx="1"/>
            <a:endCxn id="82" idx="4"/>
          </p:cNvCxnSpPr>
          <p:nvPr/>
        </p:nvCxnSpPr>
        <p:spPr bwMode="auto">
          <a:xfrm flipV="1">
            <a:off x="5809645" y="5841691"/>
            <a:ext cx="774428" cy="743424"/>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82" name="Oval 81"/>
          <p:cNvSpPr/>
          <p:nvPr/>
        </p:nvSpPr>
        <p:spPr bwMode="auto">
          <a:xfrm>
            <a:off x="6519128" y="5743285"/>
            <a:ext cx="129889" cy="98406"/>
          </a:xfrm>
          <a:prstGeom prst="ellipse">
            <a:avLst/>
          </a:prstGeom>
          <a:solidFill>
            <a:srgbClr val="BB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790623" y="6570704"/>
            <a:ext cx="129889" cy="98406"/>
          </a:xfrm>
          <a:prstGeom prst="ellipse">
            <a:avLst/>
          </a:prstGeom>
          <a:solidFill>
            <a:srgbClr val="BB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84" name="Straight Arrow Connector 83"/>
          <p:cNvCxnSpPr>
            <a:stCxn id="74" idx="6"/>
            <a:endCxn id="83" idx="2"/>
          </p:cNvCxnSpPr>
          <p:nvPr/>
        </p:nvCxnSpPr>
        <p:spPr bwMode="auto">
          <a:xfrm>
            <a:off x="3437083" y="5268641"/>
            <a:ext cx="2353540" cy="1351266"/>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85" name="TextBox 84"/>
          <p:cNvSpPr txBox="1"/>
          <p:nvPr/>
        </p:nvSpPr>
        <p:spPr>
          <a:xfrm>
            <a:off x="5368422" y="5723410"/>
            <a:ext cx="1421868" cy="369332"/>
          </a:xfrm>
          <a:prstGeom prst="rect">
            <a:avLst/>
          </a:prstGeom>
          <a:noFill/>
        </p:spPr>
        <p:txBody>
          <a:bodyPr wrap="square" rtlCol="0">
            <a:spAutoFit/>
          </a:bodyPr>
          <a:lstStyle/>
          <a:p>
            <a:r>
              <a:rPr lang="en-US" i="1" dirty="0" smtClean="0">
                <a:latin typeface="Times New Roman"/>
                <a:cs typeface="Times New Roman"/>
              </a:rPr>
              <a:t>p </a:t>
            </a:r>
            <a:r>
              <a:rPr lang="en-US" sz="1800" dirty="0" smtClean="0">
                <a:sym typeface="Symbol"/>
              </a:rPr>
              <a:t> </a:t>
            </a:r>
            <a:r>
              <a:rPr lang="en-US" i="1" dirty="0" smtClean="0">
                <a:latin typeface="Times New Roman"/>
                <a:cs typeface="Times New Roman"/>
                <a:sym typeface="Symbol"/>
              </a:rPr>
              <a:t>w</a:t>
            </a:r>
            <a:r>
              <a:rPr lang="en-US" dirty="0" smtClean="0">
                <a:latin typeface="Times New Roman"/>
                <a:cs typeface="Times New Roman"/>
                <a:sym typeface="Symbol"/>
              </a:rPr>
              <a:t>’</a:t>
            </a:r>
            <a:r>
              <a:rPr lang="en-US" baseline="-25000" dirty="0" smtClean="0">
                <a:latin typeface="Times New Roman"/>
                <a:cs typeface="Times New Roman"/>
              </a:rPr>
              <a:t>1</a:t>
            </a:r>
            <a:endParaRPr lang="en-US" sz="1800" baseline="-25000" dirty="0">
              <a:latin typeface="Times New Roman"/>
              <a:cs typeface="Times New Roman"/>
            </a:endParaRPr>
          </a:p>
        </p:txBody>
      </p:sp>
      <p:sp>
        <p:nvSpPr>
          <p:cNvPr id="2" name="Title 1"/>
          <p:cNvSpPr>
            <a:spLocks noGrp="1"/>
          </p:cNvSpPr>
          <p:nvPr>
            <p:ph type="title"/>
          </p:nvPr>
        </p:nvSpPr>
        <p:spPr>
          <a:xfrm>
            <a:off x="454266" y="-284162"/>
            <a:ext cx="8229600" cy="1143000"/>
          </a:xfrm>
        </p:spPr>
        <p:txBody>
          <a:bodyPr/>
          <a:lstStyle/>
          <a:p>
            <a:r>
              <a:rPr lang="en-US" dirty="0" smtClean="0"/>
              <a:t>Secure Sketches</a:t>
            </a:r>
            <a:endParaRPr lang="en-US" dirty="0"/>
          </a:p>
        </p:txBody>
      </p:sp>
      <p:cxnSp>
        <p:nvCxnSpPr>
          <p:cNvPr id="67" name="Straight Connector 66"/>
          <p:cNvCxnSpPr/>
          <p:nvPr/>
        </p:nvCxnSpPr>
        <p:spPr>
          <a:xfrm flipH="1">
            <a:off x="0" y="347980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5507799" y="2098583"/>
            <a:ext cx="526538" cy="100364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1562965" y="521378"/>
            <a:ext cx="2111842" cy="2302595"/>
            <a:chOff x="6838075" y="2277356"/>
            <a:chExt cx="981496" cy="1772739"/>
          </a:xfrm>
        </p:grpSpPr>
        <p:sp>
          <p:nvSpPr>
            <p:cNvPr id="98" name="Trapezoid 97"/>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9" name="TextBox 98"/>
            <p:cNvSpPr txBox="1"/>
            <p:nvPr/>
          </p:nvSpPr>
          <p:spPr>
            <a:xfrm>
              <a:off x="6838075" y="2277356"/>
              <a:ext cx="521492" cy="284344"/>
            </a:xfrm>
            <a:prstGeom prst="rect">
              <a:avLst/>
            </a:prstGeom>
            <a:noFill/>
          </p:spPr>
          <p:txBody>
            <a:bodyPr wrap="none" rtlCol="0">
              <a:spAutoFit/>
            </a:bodyPr>
            <a:lstStyle/>
            <a:p>
              <a:r>
                <a:rPr lang="en-US" i="1" dirty="0" smtClean="0">
                  <a:solidFill>
                    <a:srgbClr val="000000"/>
                  </a:solidFill>
                  <a:latin typeface="Times New Roman"/>
                  <a:cs typeface="Times New Roman"/>
                </a:rPr>
                <a:t>Generate</a:t>
              </a:r>
              <a:endParaRPr lang="en-US" i="1" dirty="0">
                <a:solidFill>
                  <a:srgbClr val="000000"/>
                </a:solidFill>
                <a:latin typeface="Times New Roman"/>
                <a:cs typeface="Times New Roman"/>
              </a:endParaRPr>
            </a:p>
          </p:txBody>
        </p:sp>
      </p:grpSp>
      <p:cxnSp>
        <p:nvCxnSpPr>
          <p:cNvPr id="100" name="Straight Arrow Connector 99"/>
          <p:cNvCxnSpPr/>
          <p:nvPr/>
        </p:nvCxnSpPr>
        <p:spPr bwMode="auto">
          <a:xfrm flipV="1">
            <a:off x="802176" y="1841646"/>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111" name="Straight Arrow Connector 110"/>
          <p:cNvCxnSpPr/>
          <p:nvPr/>
        </p:nvCxnSpPr>
        <p:spPr bwMode="auto">
          <a:xfrm>
            <a:off x="3674807" y="1087676"/>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112" name="Straight Arrow Connector 111"/>
          <p:cNvCxnSpPr/>
          <p:nvPr/>
        </p:nvCxnSpPr>
        <p:spPr bwMode="auto">
          <a:xfrm>
            <a:off x="3684236" y="2233114"/>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113" name="Group 112"/>
          <p:cNvGrpSpPr/>
          <p:nvPr/>
        </p:nvGrpSpPr>
        <p:grpSpPr>
          <a:xfrm>
            <a:off x="5298335" y="1434837"/>
            <a:ext cx="2578825" cy="1810201"/>
            <a:chOff x="6827762" y="2204122"/>
            <a:chExt cx="991809" cy="1845973"/>
          </a:xfrm>
        </p:grpSpPr>
        <p:sp>
          <p:nvSpPr>
            <p:cNvPr id="114" name="Trapezoid 113"/>
            <p:cNvSpPr/>
            <p:nvPr/>
          </p:nvSpPr>
          <p:spPr bwMode="auto">
            <a:xfrm rot="5400000">
              <a:off x="6589786"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5" name="TextBox 114"/>
            <p:cNvSpPr txBox="1"/>
            <p:nvPr/>
          </p:nvSpPr>
          <p:spPr>
            <a:xfrm>
              <a:off x="6827762" y="2204122"/>
              <a:ext cx="482480" cy="376630"/>
            </a:xfrm>
            <a:prstGeom prst="rect">
              <a:avLst/>
            </a:prstGeom>
            <a:noFill/>
          </p:spPr>
          <p:txBody>
            <a:bodyPr wrap="none" rtlCol="0">
              <a:spAutoFit/>
            </a:bodyPr>
            <a:lstStyle/>
            <a:p>
              <a:r>
                <a:rPr lang="en-US" i="1" dirty="0" smtClean="0">
                  <a:solidFill>
                    <a:srgbClr val="000000"/>
                  </a:solidFill>
                  <a:latin typeface="Times New Roman"/>
                  <a:cs typeface="Times New Roman"/>
                </a:rPr>
                <a:t>Reproduce</a:t>
              </a:r>
              <a:endParaRPr lang="en-US" i="1" dirty="0">
                <a:solidFill>
                  <a:srgbClr val="000000"/>
                </a:solidFill>
                <a:latin typeface="Times New Roman"/>
                <a:cs typeface="Times New Roman"/>
              </a:endParaRPr>
            </a:p>
          </p:txBody>
        </p:sp>
      </p:grpSp>
      <p:cxnSp>
        <p:nvCxnSpPr>
          <p:cNvPr id="116" name="Straight Arrow Connector 115"/>
          <p:cNvCxnSpPr/>
          <p:nvPr/>
        </p:nvCxnSpPr>
        <p:spPr bwMode="auto">
          <a:xfrm flipV="1">
            <a:off x="7877161" y="206610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117" name="Group 116"/>
          <p:cNvGrpSpPr/>
          <p:nvPr/>
        </p:nvGrpSpPr>
        <p:grpSpPr>
          <a:xfrm>
            <a:off x="2215026" y="919987"/>
            <a:ext cx="777240" cy="1042416"/>
            <a:chOff x="6851952" y="2558143"/>
            <a:chExt cx="967619" cy="1491952"/>
          </a:xfrm>
        </p:grpSpPr>
        <p:sp>
          <p:nvSpPr>
            <p:cNvPr id="118" name="Trapezoid 117"/>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19" name="TextBox 118"/>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20" name="Elbow Connector 119"/>
          <p:cNvCxnSpPr>
            <a:stCxn id="98" idx="2"/>
            <a:endCxn id="118" idx="2"/>
          </p:cNvCxnSpPr>
          <p:nvPr/>
        </p:nvCxnSpPr>
        <p:spPr>
          <a:xfrm rot="10800000" flipH="1">
            <a:off x="1592824" y="1441195"/>
            <a:ext cx="622201" cy="413836"/>
          </a:xfrm>
          <a:prstGeom prst="bentConnector3">
            <a:avLst>
              <a:gd name="adj1" fmla="val 34218"/>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1" name="Elbow Connector 120"/>
          <p:cNvCxnSpPr>
            <a:endCxn id="118" idx="0"/>
          </p:cNvCxnSpPr>
          <p:nvPr/>
        </p:nvCxnSpPr>
        <p:spPr>
          <a:xfrm rot="10800000" flipV="1">
            <a:off x="2992267" y="1087675"/>
            <a:ext cx="682543" cy="353520"/>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a:off x="6662931" y="1938125"/>
            <a:ext cx="777240" cy="1042416"/>
            <a:chOff x="6851952" y="2558143"/>
            <a:chExt cx="967619" cy="1491952"/>
          </a:xfrm>
        </p:grpSpPr>
        <p:sp>
          <p:nvSpPr>
            <p:cNvPr id="123" name="Trapezoid 122"/>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24" name="TextBox 123"/>
            <p:cNvSpPr txBox="1"/>
            <p:nvPr/>
          </p:nvSpPr>
          <p:spPr>
            <a:xfrm>
              <a:off x="6894286" y="2997469"/>
              <a:ext cx="710616" cy="528604"/>
            </a:xfrm>
            <a:prstGeom prst="rect">
              <a:avLst/>
            </a:prstGeom>
            <a:noFill/>
          </p:spPr>
          <p:txBody>
            <a:bodyPr wrap="none" rtlCol="0">
              <a:spAutoFit/>
            </a:bodyPr>
            <a:lstStyle/>
            <a:p>
              <a:r>
                <a:rPr lang="en-US"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125" name="Elbow Connector 124"/>
          <p:cNvCxnSpPr>
            <a:endCxn id="123" idx="0"/>
          </p:cNvCxnSpPr>
          <p:nvPr/>
        </p:nvCxnSpPr>
        <p:spPr>
          <a:xfrm rot="10800000" flipV="1">
            <a:off x="7440171" y="2077647"/>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Elbow Connector 125"/>
          <p:cNvCxnSpPr>
            <a:endCxn id="128" idx="2"/>
          </p:cNvCxnSpPr>
          <p:nvPr/>
        </p:nvCxnSpPr>
        <p:spPr>
          <a:xfrm rot="10800000" flipH="1" flipV="1">
            <a:off x="1592823" y="1855030"/>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27" name="Group 126"/>
          <p:cNvGrpSpPr/>
          <p:nvPr/>
        </p:nvGrpSpPr>
        <p:grpSpPr>
          <a:xfrm>
            <a:off x="2215033" y="2007429"/>
            <a:ext cx="865542" cy="734722"/>
            <a:chOff x="7033939" y="2074428"/>
            <a:chExt cx="332885" cy="749241"/>
          </a:xfrm>
        </p:grpSpPr>
        <p:sp>
          <p:nvSpPr>
            <p:cNvPr id="128" name="Trapezoid 127"/>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29" name="TextBox 128"/>
            <p:cNvSpPr txBox="1"/>
            <p:nvPr/>
          </p:nvSpPr>
          <p:spPr>
            <a:xfrm>
              <a:off x="7033939" y="2260734"/>
              <a:ext cx="332885" cy="376630"/>
            </a:xfrm>
            <a:prstGeom prst="rect">
              <a:avLst/>
            </a:prstGeom>
            <a:noFill/>
          </p:spPr>
          <p:txBody>
            <a:bodyPr wrap="none" rtlCol="0">
              <a:spAutoFit/>
            </a:bodyPr>
            <a:lstStyle/>
            <a:p>
              <a:r>
                <a:rPr lang="en-US" i="1" dirty="0" smtClean="0">
                  <a:solidFill>
                    <a:srgbClr val="000000"/>
                  </a:solidFill>
                  <a:latin typeface="Times New Roman"/>
                  <a:cs typeface="Times New Roman"/>
                </a:rPr>
                <a:t>Sketch</a:t>
              </a:r>
              <a:endParaRPr lang="en-US" i="1" dirty="0">
                <a:solidFill>
                  <a:srgbClr val="000000"/>
                </a:solidFill>
                <a:latin typeface="Times New Roman"/>
                <a:cs typeface="Times New Roman"/>
              </a:endParaRPr>
            </a:p>
          </p:txBody>
        </p:sp>
      </p:grpSp>
      <p:cxnSp>
        <p:nvCxnSpPr>
          <p:cNvPr id="130" name="Elbow Connector 129"/>
          <p:cNvCxnSpPr/>
          <p:nvPr/>
        </p:nvCxnSpPr>
        <p:spPr>
          <a:xfrm rot="10800000" flipV="1">
            <a:off x="2992165" y="2233114"/>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5507796" y="2098584"/>
            <a:ext cx="609123" cy="1003641"/>
            <a:chOff x="7033939" y="2074428"/>
            <a:chExt cx="345761" cy="1023474"/>
          </a:xfrm>
        </p:grpSpPr>
        <p:sp>
          <p:nvSpPr>
            <p:cNvPr id="132" name="Trapezoid 131"/>
            <p:cNvSpPr/>
            <p:nvPr/>
          </p:nvSpPr>
          <p:spPr bwMode="auto">
            <a:xfrm rot="5400000">
              <a:off x="6671643" y="2436724"/>
              <a:ext cx="1023474"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133" name="TextBox 132"/>
            <p:cNvSpPr txBox="1"/>
            <p:nvPr/>
          </p:nvSpPr>
          <p:spPr>
            <a:xfrm>
              <a:off x="7033939" y="2260734"/>
              <a:ext cx="345761" cy="376630"/>
            </a:xfrm>
            <a:prstGeom prst="rect">
              <a:avLst/>
            </a:prstGeom>
            <a:noFill/>
          </p:spPr>
          <p:txBody>
            <a:bodyPr wrap="none" rtlCol="0">
              <a:spAutoFit/>
            </a:bodyPr>
            <a:lstStyle/>
            <a:p>
              <a:r>
                <a:rPr lang="en-US"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grpSp>
      <p:cxnSp>
        <p:nvCxnSpPr>
          <p:cNvPr id="134" name="Straight Arrow Connector 133"/>
          <p:cNvCxnSpPr/>
          <p:nvPr/>
        </p:nvCxnSpPr>
        <p:spPr bwMode="auto">
          <a:xfrm>
            <a:off x="6034345" y="2524232"/>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aphicFrame>
        <p:nvGraphicFramePr>
          <p:cNvPr id="135" name="Object 134"/>
          <p:cNvGraphicFramePr>
            <a:graphicFrameLocks noChangeAspect="1"/>
          </p:cNvGraphicFramePr>
          <p:nvPr>
            <p:extLst>
              <p:ext uri="{D42A27DB-BD31-4B8C-83A1-F6EECF244321}">
                <p14:modId xmlns:p14="http://schemas.microsoft.com/office/powerpoint/2010/main" val="3158426012"/>
              </p:ext>
            </p:extLst>
          </p:nvPr>
        </p:nvGraphicFramePr>
        <p:xfrm>
          <a:off x="6126473" y="1991035"/>
          <a:ext cx="495493" cy="522276"/>
        </p:xfrm>
        <a:graphic>
          <a:graphicData uri="http://schemas.openxmlformats.org/presentationml/2006/ole">
            <mc:AlternateContent xmlns:mc="http://schemas.openxmlformats.org/markup-compatibility/2006">
              <mc:Choice xmlns:v="urn:schemas-microsoft-com:vml" Requires="v">
                <p:oleObj spid="_x0000_s3306" name="Equation" r:id="rId4" imgW="203200" imgH="215900" progId="Equation.3">
                  <p:embed/>
                </p:oleObj>
              </mc:Choice>
              <mc:Fallback>
                <p:oleObj name="Equation" r:id="rId4" imgW="203200" imgH="215900" progId="Equation.3">
                  <p:embed/>
                  <p:pic>
                    <p:nvPicPr>
                      <p:cNvPr id="0" name=""/>
                      <p:cNvPicPr/>
                      <p:nvPr/>
                    </p:nvPicPr>
                    <p:blipFill>
                      <a:blip r:embed="rId5"/>
                      <a:stretch>
                        <a:fillRect/>
                      </a:stretch>
                    </p:blipFill>
                    <p:spPr>
                      <a:xfrm>
                        <a:off x="6126473" y="1991035"/>
                        <a:ext cx="495493" cy="522276"/>
                      </a:xfrm>
                      <a:prstGeom prst="rect">
                        <a:avLst/>
                      </a:prstGeom>
                    </p:spPr>
                  </p:pic>
                </p:oleObj>
              </mc:Fallback>
            </mc:AlternateContent>
          </a:graphicData>
        </a:graphic>
      </p:graphicFrame>
      <p:cxnSp>
        <p:nvCxnSpPr>
          <p:cNvPr id="136" name="Straight Connector 135"/>
          <p:cNvCxnSpPr/>
          <p:nvPr/>
        </p:nvCxnSpPr>
        <p:spPr>
          <a:xfrm>
            <a:off x="5361233" y="302911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61233" y="2247891"/>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4462000" y="1807374"/>
            <a:ext cx="418705" cy="400110"/>
          </a:xfrm>
          <a:prstGeom prst="rect">
            <a:avLst/>
          </a:prstGeom>
          <a:solidFill>
            <a:srgbClr val="008000"/>
          </a:solidFill>
        </p:spPr>
        <p:txBody>
          <a:bodyPr wrap="none" rtlCol="0">
            <a:spAutoFit/>
          </a:bodyPr>
          <a:lstStyle/>
          <a:p>
            <a:pPr algn="ctr"/>
            <a:r>
              <a:rPr lang="en-US" sz="2000" i="1" dirty="0" smtClean="0">
                <a:solidFill>
                  <a:srgbClr val="FFFFFF"/>
                </a:solidFill>
                <a:latin typeface="Times New Roman"/>
                <a:cs typeface="Times New Roman"/>
              </a:rPr>
              <a:t>p</a:t>
            </a:r>
            <a:endParaRPr lang="en-US" sz="2000" i="1" dirty="0">
              <a:solidFill>
                <a:srgbClr val="FFFFFF"/>
              </a:solidFill>
              <a:latin typeface="Times New Roman"/>
              <a:cs typeface="Times New Roman"/>
            </a:endParaRPr>
          </a:p>
        </p:txBody>
      </p:sp>
      <p:sp>
        <p:nvSpPr>
          <p:cNvPr id="145" name="TextBox 144"/>
          <p:cNvSpPr txBox="1"/>
          <p:nvPr/>
        </p:nvSpPr>
        <p:spPr>
          <a:xfrm>
            <a:off x="915482" y="1298731"/>
            <a:ext cx="588739" cy="523220"/>
          </a:xfrm>
          <a:prstGeom prst="rect">
            <a:avLst/>
          </a:prstGeom>
          <a:noFill/>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cxnSp>
        <p:nvCxnSpPr>
          <p:cNvPr id="146" name="Straight Arrow Connector 145"/>
          <p:cNvCxnSpPr/>
          <p:nvPr/>
        </p:nvCxnSpPr>
        <p:spPr bwMode="auto">
          <a:xfrm flipV="1">
            <a:off x="1329278" y="3037673"/>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47" name="Oval 146"/>
          <p:cNvSpPr/>
          <p:nvPr/>
        </p:nvSpPr>
        <p:spPr bwMode="auto">
          <a:xfrm>
            <a:off x="1175303" y="297420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8" name="Rectangle 147"/>
          <p:cNvSpPr/>
          <p:nvPr/>
        </p:nvSpPr>
        <p:spPr>
          <a:xfrm>
            <a:off x="644755" y="2787632"/>
            <a:ext cx="708314" cy="523220"/>
          </a:xfrm>
          <a:prstGeom prst="rect">
            <a:avLst/>
          </a:prstGeom>
        </p:spPr>
        <p:txBody>
          <a:bodyPr wrap="none">
            <a:spAutoFit/>
          </a:bodyPr>
          <a:lstStyle/>
          <a:p>
            <a:r>
              <a:rPr lang="en-US" sz="2800" i="1" dirty="0" smtClean="0">
                <a:latin typeface="Times New Roman"/>
                <a:cs typeface="Times New Roman"/>
              </a:rPr>
              <a:t>w</a:t>
            </a:r>
            <a:r>
              <a:rPr lang="en-US" sz="2800" dirty="0" smtClean="0">
                <a:latin typeface="Times New Roman"/>
                <a:cs typeface="Times New Roman"/>
              </a:rPr>
              <a:t>’</a:t>
            </a:r>
            <a:r>
              <a:rPr lang="en-US" sz="2800" baseline="-25000" dirty="0" smtClean="0">
                <a:latin typeface="Times New Roman"/>
                <a:cs typeface="Times New Roman"/>
              </a:rPr>
              <a:t>1</a:t>
            </a:r>
            <a:endParaRPr lang="en-US" sz="2800" dirty="0"/>
          </a:p>
        </p:txBody>
      </p:sp>
      <p:sp>
        <p:nvSpPr>
          <p:cNvPr id="149" name="Oval 148"/>
          <p:cNvSpPr/>
          <p:nvPr/>
        </p:nvSpPr>
        <p:spPr bwMode="auto">
          <a:xfrm>
            <a:off x="696448" y="1791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1" name="Rectangle 150"/>
          <p:cNvSpPr/>
          <p:nvPr/>
        </p:nvSpPr>
        <p:spPr>
          <a:xfrm rot="4179712">
            <a:off x="593565" y="2197768"/>
            <a:ext cx="595035" cy="523220"/>
          </a:xfrm>
          <a:prstGeom prst="rect">
            <a:avLst/>
          </a:prstGeom>
        </p:spPr>
        <p:txBody>
          <a:bodyPr wrap="none">
            <a:spAutoFit/>
          </a:bodyPr>
          <a:lstStyle/>
          <a:p>
            <a:r>
              <a:rPr lang="en-US" sz="2800" dirty="0" smtClean="0">
                <a:latin typeface="Times New Roman"/>
                <a:cs typeface="Times New Roman"/>
              </a:rPr>
              <a:t>&gt; </a:t>
            </a:r>
            <a:r>
              <a:rPr lang="en-US" sz="2800" i="1" dirty="0" smtClean="0">
                <a:latin typeface="Times New Roman"/>
                <a:cs typeface="Times New Roman"/>
              </a:rPr>
              <a:t>t</a:t>
            </a:r>
            <a:endParaRPr lang="en-US" sz="2800" dirty="0">
              <a:cs typeface="Calibri"/>
            </a:endParaRPr>
          </a:p>
        </p:txBody>
      </p:sp>
      <p:grpSp>
        <p:nvGrpSpPr>
          <p:cNvPr id="153" name="Group 152"/>
          <p:cNvGrpSpPr/>
          <p:nvPr/>
        </p:nvGrpSpPr>
        <p:grpSpPr>
          <a:xfrm>
            <a:off x="4333176" y="720459"/>
            <a:ext cx="499449" cy="369332"/>
            <a:chOff x="4333176" y="720459"/>
            <a:chExt cx="499449" cy="369332"/>
          </a:xfrm>
        </p:grpSpPr>
        <p:sp>
          <p:nvSpPr>
            <p:cNvPr id="154" name="Rectangle 153"/>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4390611" y="720459"/>
              <a:ext cx="442014" cy="369332"/>
            </a:xfrm>
            <a:prstGeom prst="rect">
              <a:avLst/>
            </a:prstGeom>
            <a:noFill/>
          </p:spPr>
          <p:txBody>
            <a:bodyPr wrap="squar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grpSp>
        <p:nvGrpSpPr>
          <p:cNvPr id="156" name="Group 155"/>
          <p:cNvGrpSpPr/>
          <p:nvPr/>
        </p:nvGrpSpPr>
        <p:grpSpPr>
          <a:xfrm>
            <a:off x="7920990" y="1619503"/>
            <a:ext cx="441326" cy="369332"/>
            <a:chOff x="6391214" y="2492739"/>
            <a:chExt cx="441326" cy="369332"/>
          </a:xfrm>
        </p:grpSpPr>
        <p:sp>
          <p:nvSpPr>
            <p:cNvPr id="157" name="Rectangle 156"/>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TextBox 157"/>
            <p:cNvSpPr txBox="1"/>
            <p:nvPr/>
          </p:nvSpPr>
          <p:spPr>
            <a:xfrm>
              <a:off x="6461311" y="2492739"/>
              <a:ext cx="353044" cy="369332"/>
            </a:xfrm>
            <a:prstGeom prst="rect">
              <a:avLst/>
            </a:prstGeom>
            <a:noFill/>
          </p:spPr>
          <p:txBody>
            <a:bodyPr wrap="none" rtlCol="0">
              <a:spAutoFit/>
            </a:bodyPr>
            <a:lstStyle/>
            <a:p>
              <a:r>
                <a:rPr lang="en-US" i="1" dirty="0" smtClean="0">
                  <a:solidFill>
                    <a:srgbClr val="FFFFFF"/>
                  </a:solidFill>
                  <a:latin typeface="Times New Roman"/>
                  <a:cs typeface="Times New Roman"/>
                </a:rPr>
                <a:t>r</a:t>
              </a:r>
              <a:endParaRPr lang="en-US" i="1" dirty="0">
                <a:solidFill>
                  <a:srgbClr val="FFFFFF"/>
                </a:solidFill>
                <a:latin typeface="Times New Roman"/>
                <a:cs typeface="Times New Roman"/>
              </a:endParaRPr>
            </a:p>
          </p:txBody>
        </p:sp>
      </p:grpSp>
      <p:sp>
        <p:nvSpPr>
          <p:cNvPr id="77" name="TextBox 76"/>
          <p:cNvSpPr txBox="1"/>
          <p:nvPr/>
        </p:nvSpPr>
        <p:spPr>
          <a:xfrm>
            <a:off x="0" y="3865983"/>
            <a:ext cx="2209804" cy="646331"/>
          </a:xfrm>
          <a:prstGeom prst="rect">
            <a:avLst/>
          </a:prstGeom>
          <a:noFill/>
        </p:spPr>
        <p:txBody>
          <a:bodyPr wrap="square" rtlCol="0">
            <a:spAutoFit/>
          </a:bodyPr>
          <a:lstStyle/>
          <a:p>
            <a:r>
              <a:rPr lang="en-US" dirty="0" smtClean="0"/>
              <a:t>Code Offset Sketch</a:t>
            </a:r>
          </a:p>
          <a:p>
            <a:r>
              <a:rPr lang="en-US" dirty="0" smtClean="0"/>
              <a:t>[JuelsWattenberg99]</a:t>
            </a:r>
            <a:endParaRPr lang="en-US" dirty="0"/>
          </a:p>
        </p:txBody>
      </p:sp>
      <p:sp>
        <p:nvSpPr>
          <p:cNvPr id="86" name="Rectangle 36"/>
          <p:cNvSpPr>
            <a:spLocks noChangeArrowheads="1"/>
          </p:cNvSpPr>
          <p:nvPr/>
        </p:nvSpPr>
        <p:spPr bwMode="auto">
          <a:xfrm>
            <a:off x="7355012" y="4154553"/>
            <a:ext cx="1618222" cy="180478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i="1" dirty="0" smtClean="0">
                <a:latin typeface="Times New Roman"/>
                <a:cs typeface="Times New Roman"/>
              </a:rPr>
              <a:t>p</a:t>
            </a:r>
            <a:r>
              <a:rPr lang="en-US" sz="1800" b="1" dirty="0" smtClean="0"/>
              <a:t> has info about </a:t>
            </a:r>
            <a:r>
              <a:rPr lang="en-US" sz="1800" b="1" i="1" dirty="0" smtClean="0">
                <a:latin typeface="Times New Roman"/>
                <a:cs typeface="Times New Roman"/>
              </a:rPr>
              <a:t>w</a:t>
            </a:r>
            <a:r>
              <a:rPr lang="en-US" sz="1800" b="1" baseline="-25000" dirty="0" smtClean="0">
                <a:latin typeface="Times New Roman"/>
                <a:cs typeface="Times New Roman"/>
              </a:rPr>
              <a:t>0</a:t>
            </a:r>
            <a:r>
              <a:rPr lang="en-US" b="1" dirty="0"/>
              <a:t>.</a:t>
            </a:r>
            <a:r>
              <a:rPr lang="en-US" sz="1800" b="1" dirty="0" smtClean="0"/>
              <a:t> </a:t>
            </a:r>
            <a:r>
              <a:rPr lang="en-US" b="1" dirty="0"/>
              <a:t>How much does </a:t>
            </a:r>
            <a:r>
              <a:rPr lang="en-US" b="1" dirty="0" smtClean="0"/>
              <a:t>it hurt security?</a:t>
            </a:r>
            <a:endParaRPr lang="en-US" sz="1800" b="1" dirty="0" smtClean="0"/>
          </a:p>
        </p:txBody>
      </p:sp>
      <p:sp>
        <p:nvSpPr>
          <p:cNvPr id="68" name="TextBox 67"/>
          <p:cNvSpPr txBox="1"/>
          <p:nvPr/>
        </p:nvSpPr>
        <p:spPr>
          <a:xfrm>
            <a:off x="30597" y="4994678"/>
            <a:ext cx="2044557" cy="830997"/>
          </a:xfrm>
          <a:prstGeom prst="rect">
            <a:avLst/>
          </a:prstGeom>
          <a:noFill/>
          <a:ln>
            <a:solidFill>
              <a:schemeClr val="tx1"/>
            </a:solidFill>
          </a:ln>
        </p:spPr>
        <p:txBody>
          <a:bodyPr wrap="square" rtlCol="0">
            <a:spAutoFit/>
          </a:bodyPr>
          <a:lstStyle/>
          <a:p>
            <a:r>
              <a:rPr lang="en-US" sz="1600" i="1" dirty="0" smtClean="0">
                <a:latin typeface="Times New Roman"/>
                <a:cs typeface="Times New Roman"/>
              </a:rPr>
              <a:t>C – </a:t>
            </a:r>
            <a:r>
              <a:rPr lang="en-US" sz="1600" dirty="0" smtClean="0">
                <a:latin typeface="Calibri"/>
                <a:cs typeface="Calibri"/>
              </a:rPr>
              <a:t>Error correcting </a:t>
            </a:r>
            <a:br>
              <a:rPr lang="en-US" sz="1600" dirty="0" smtClean="0">
                <a:latin typeface="Calibri"/>
                <a:cs typeface="Calibri"/>
              </a:rPr>
            </a:br>
            <a:r>
              <a:rPr lang="en-US" sz="1600" dirty="0" smtClean="0">
                <a:latin typeface="Calibri"/>
                <a:cs typeface="Calibri"/>
              </a:rPr>
              <a:t>code correcting </a:t>
            </a:r>
            <a:r>
              <a:rPr lang="en-US" sz="1600" i="1" dirty="0" smtClean="0">
                <a:latin typeface="Times New Roman"/>
                <a:cs typeface="Times New Roman"/>
              </a:rPr>
              <a:t>t</a:t>
            </a:r>
            <a:r>
              <a:rPr lang="en-US" sz="1600" dirty="0" smtClean="0">
                <a:latin typeface="Calibri"/>
                <a:cs typeface="Calibri"/>
              </a:rPr>
              <a:t> errors</a:t>
            </a:r>
            <a:endParaRPr lang="en-US" sz="1600" dirty="0">
              <a:latin typeface="Times New Roman"/>
              <a:cs typeface="Times New Roman"/>
            </a:endParaRPr>
          </a:p>
        </p:txBody>
      </p:sp>
    </p:spTree>
    <p:extLst>
      <p:ext uri="{BB962C8B-B14F-4D97-AF65-F5344CB8AC3E}">
        <p14:creationId xmlns:p14="http://schemas.microsoft.com/office/powerpoint/2010/main" val="1548803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72"/>
                                        </p:tgtEl>
                                      </p:cBhvr>
                                    </p:animEffect>
                                    <p:set>
                                      <p:cBhvr>
                                        <p:cTn id="18" dur="1" fill="hold">
                                          <p:stCondLst>
                                            <p:cond delay="499"/>
                                          </p:stCondLst>
                                        </p:cTn>
                                        <p:tgtEl>
                                          <p:spTgt spid="72"/>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3"/>
                                        </p:tgtEl>
                                      </p:cBhvr>
                                    </p:animEffect>
                                    <p:set>
                                      <p:cBhvr>
                                        <p:cTn id="21" dur="1" fill="hold">
                                          <p:stCondLst>
                                            <p:cond delay="499"/>
                                          </p:stCondLst>
                                        </p:cTn>
                                        <p:tgtEl>
                                          <p:spTgt spid="73"/>
                                        </p:tgtEl>
                                        <p:attrNameLst>
                                          <p:attrName>style.visibility</p:attrName>
                                        </p:attrNameLst>
                                      </p:cBhvr>
                                      <p:to>
                                        <p:strVal val="hidden"/>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0" presetClass="exit" presetSubtype="0" fill="hold" grpId="0" nodeType="withEffect">
                                  <p:stCondLst>
                                    <p:cond delay="0"/>
                                  </p:stCondLst>
                                  <p:childTnLst>
                                    <p:animEffect transition="out" filter="fade">
                                      <p:cBhvr>
                                        <p:cTn id="30" dur="500"/>
                                        <p:tgtEl>
                                          <p:spTgt spid="78"/>
                                        </p:tgtEl>
                                      </p:cBhvr>
                                    </p:animEffect>
                                    <p:set>
                                      <p:cBhvr>
                                        <p:cTn id="31" dur="1" fill="hold">
                                          <p:stCondLst>
                                            <p:cond delay="499"/>
                                          </p:stCondLst>
                                        </p:cTn>
                                        <p:tgtEl>
                                          <p:spTgt spid="7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6">
                                            <p:bg/>
                                          </p:spTgt>
                                        </p:tgtEl>
                                        <p:attrNameLst>
                                          <p:attrName>style.visibility</p:attrName>
                                        </p:attrNameLst>
                                      </p:cBhvr>
                                      <p:to>
                                        <p:strVal val="visible"/>
                                      </p:to>
                                    </p:set>
                                    <p:animEffect transition="in" filter="fade">
                                      <p:cBhvr>
                                        <p:cTn id="42" dur="500"/>
                                        <p:tgtEl>
                                          <p:spTgt spid="86">
                                            <p:bg/>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86">
                                            <p:txEl>
                                              <p:pRg st="0" end="0"/>
                                            </p:txEl>
                                          </p:spTgt>
                                        </p:tgtEl>
                                        <p:attrNameLst>
                                          <p:attrName>style.visibility</p:attrName>
                                        </p:attrNameLst>
                                      </p:cBhvr>
                                      <p:to>
                                        <p:strVal val="visible"/>
                                      </p:to>
                                    </p:set>
                                    <p:animEffect transition="in" filter="fade">
                                      <p:cBhvr>
                                        <p:cTn id="46"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2" grpId="0" animBg="1"/>
      <p:bldP spid="76" grpId="0" animBg="1"/>
      <p:bldP spid="78" grpId="0"/>
      <p:bldP spid="82" grpId="0" animBg="1"/>
      <p:bldP spid="83" grpId="0" animBg="1"/>
      <p:bldP spid="85" grpId="0"/>
      <p:bldP spid="8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50000"/>
                  </a:schemeClr>
                </a:solidFill>
              </a:rPr>
              <a:t>Strong Authentication through Key Derivation</a:t>
            </a:r>
          </a:p>
          <a:p>
            <a:r>
              <a:rPr lang="en-US" dirty="0">
                <a:solidFill>
                  <a:srgbClr val="7F7F7F"/>
                </a:solidFill>
              </a:rPr>
              <a:t>Key Derivation from Noisy Sources</a:t>
            </a:r>
          </a:p>
          <a:p>
            <a:r>
              <a:rPr lang="en-US" dirty="0"/>
              <a:t>Limitations of Traditional Approaches/Lessons</a:t>
            </a:r>
          </a:p>
          <a:p>
            <a:r>
              <a:rPr lang="en-US" dirty="0"/>
              <a:t>New Constructions</a:t>
            </a:r>
          </a:p>
        </p:txBody>
      </p:sp>
      <p:sp>
        <p:nvSpPr>
          <p:cNvPr id="4" name="Right Arrow 3"/>
          <p:cNvSpPr/>
          <p:nvPr/>
        </p:nvSpPr>
        <p:spPr>
          <a:xfrm>
            <a:off x="56661" y="2842845"/>
            <a:ext cx="801077" cy="470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6825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9" name="Group 68"/>
          <p:cNvGrpSpPr/>
          <p:nvPr/>
        </p:nvGrpSpPr>
        <p:grpSpPr>
          <a:xfrm>
            <a:off x="1463042" y="3744379"/>
            <a:ext cx="2111840" cy="2342700"/>
            <a:chOff x="6838074" y="2246479"/>
            <a:chExt cx="981495" cy="1803616"/>
          </a:xfrm>
        </p:grpSpPr>
        <p:sp>
          <p:nvSpPr>
            <p:cNvPr id="70" name="Trapezoid 69"/>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1" name="TextBox 70"/>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p:nvPr/>
        </p:nvCxnSpPr>
        <p:spPr>
          <a:xfrm rot="10800000" flipH="1">
            <a:off x="1492904" y="4704303"/>
            <a:ext cx="622200" cy="413835"/>
          </a:xfrm>
          <a:prstGeom prst="bentConnector3">
            <a:avLst>
              <a:gd name="adj1" fmla="val 36073"/>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2115112" y="4175635"/>
            <a:ext cx="777140" cy="1044618"/>
            <a:chOff x="6851952" y="2558143"/>
            <a:chExt cx="967619" cy="1491952"/>
          </a:xfrm>
        </p:grpSpPr>
        <p:sp>
          <p:nvSpPr>
            <p:cNvPr id="46" name="Trapezoid 45"/>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6894285" y="2997469"/>
              <a:ext cx="866310" cy="659363"/>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8" name="Elbow Connector 47"/>
          <p:cNvCxnSpPr>
            <a:endCxn id="46" idx="0"/>
          </p:cNvCxnSpPr>
          <p:nvPr/>
        </p:nvCxnSpPr>
        <p:spPr>
          <a:xfrm rot="10800000" flipV="1">
            <a:off x="2892253" y="4350782"/>
            <a:ext cx="682635" cy="347162"/>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Content Placeholder 1"/>
          <p:cNvSpPr txBox="1">
            <a:spLocks/>
          </p:cNvSpPr>
          <p:nvPr/>
        </p:nvSpPr>
        <p:spPr>
          <a:xfrm>
            <a:off x="16932" y="212007"/>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r>
              <a:rPr lang="en-US" sz="2800" i="1" dirty="0" smtClean="0">
                <a:latin typeface="Times New Roman"/>
                <a:cs typeface="Times New Roman"/>
              </a:rPr>
              <a:t>p</a:t>
            </a:r>
            <a:r>
              <a:rPr lang="en-US" sz="2800" dirty="0" smtClean="0">
                <a:cs typeface="Calibri"/>
              </a:rPr>
              <a:t> must store enough information to recover </a:t>
            </a:r>
            <a:r>
              <a:rPr lang="en-US" sz="2800" i="1" dirty="0">
                <a:solidFill>
                  <a:srgbClr val="000000"/>
                </a:solidFill>
                <a:latin typeface="Times New Roman"/>
                <a:cs typeface="Times New Roman"/>
              </a:rPr>
              <a:t>w</a:t>
            </a:r>
            <a:r>
              <a:rPr lang="en-US" sz="2800" baseline="-25000" dirty="0">
                <a:solidFill>
                  <a:srgbClr val="000000"/>
                </a:solidFill>
                <a:latin typeface="Times New Roman"/>
                <a:cs typeface="Times New Roman"/>
              </a:rPr>
              <a:t>0</a:t>
            </a:r>
          </a:p>
          <a:p>
            <a:r>
              <a:rPr lang="en-US" sz="2800" dirty="0" smtClean="0">
                <a:cs typeface="Calibri"/>
              </a:rPr>
              <a:t>How much information is that? </a:t>
            </a:r>
          </a:p>
          <a:p>
            <a:endParaRPr lang="en-US" sz="2800" dirty="0" smtClean="0">
              <a:cs typeface="Calibri"/>
            </a:endParaRPr>
          </a:p>
          <a:p>
            <a:endParaRPr lang="en-US" sz="2800" dirty="0" smtClean="0">
              <a:latin typeface="Times New Roman"/>
              <a:cs typeface="Times New Roman"/>
            </a:endParaRPr>
          </a:p>
        </p:txBody>
      </p:sp>
      <p:sp>
        <p:nvSpPr>
          <p:cNvPr id="56" name="Title 2"/>
          <p:cNvSpPr>
            <a:spLocks noGrp="1"/>
          </p:cNvSpPr>
          <p:nvPr>
            <p:ph type="title"/>
          </p:nvPr>
        </p:nvSpPr>
        <p:spPr>
          <a:xfrm>
            <a:off x="-493861" y="-100356"/>
            <a:ext cx="9887312" cy="861257"/>
          </a:xfrm>
        </p:spPr>
        <p:txBody>
          <a:bodyPr>
            <a:normAutofit/>
          </a:bodyPr>
          <a:lstStyle/>
          <a:p>
            <a:r>
              <a:rPr lang="en-US" dirty="0" smtClean="0"/>
              <a:t>Problem with Secure Sketches</a:t>
            </a:r>
            <a:endParaRPr lang="en-US" dirty="0"/>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7" name="Elbow Connector 36"/>
          <p:cNvCxnSpPr>
            <a:endCxn id="54" idx="2"/>
          </p:cNvCxnSpPr>
          <p:nvPr/>
        </p:nvCxnSpPr>
        <p:spPr>
          <a:xfrm rot="10800000" flipH="1" flipV="1">
            <a:off x="1492901" y="5118137"/>
            <a:ext cx="622203" cy="519762"/>
          </a:xfrm>
          <a:prstGeom prst="bentConnector3">
            <a:avLst>
              <a:gd name="adj1" fmla="val 34764"/>
            </a:avLst>
          </a:prstGeom>
          <a:ln w="9525">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048280" y="5270536"/>
            <a:ext cx="1018094" cy="734722"/>
            <a:chOff x="7008234" y="2074428"/>
            <a:chExt cx="391556" cy="749241"/>
          </a:xfrm>
        </p:grpSpPr>
        <p:sp>
          <p:nvSpPr>
            <p:cNvPr id="54" name="Trapezoid 53"/>
            <p:cNvSpPr/>
            <p:nvPr/>
          </p:nvSpPr>
          <p:spPr bwMode="auto">
            <a:xfrm rot="5400000">
              <a:off x="6808760" y="2299608"/>
              <a:ext cx="749241" cy="29888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7008234" y="2260734"/>
              <a:ext cx="391556" cy="439402"/>
            </a:xfrm>
            <a:prstGeom prst="rect">
              <a:avLst/>
            </a:prstGeom>
            <a:noFill/>
          </p:spPr>
          <p:txBody>
            <a:bodyPr wrap="none" rtlCol="0">
              <a:spAutoFit/>
            </a:bodyPr>
            <a:lstStyle/>
            <a:p>
              <a:r>
                <a:rPr lang="en-US" sz="2200" i="1" dirty="0" smtClean="0">
                  <a:solidFill>
                    <a:srgbClr val="000000"/>
                  </a:solidFill>
                  <a:latin typeface="Times New Roman"/>
                  <a:cs typeface="Times New Roman"/>
                </a:rPr>
                <a:t>Sketch</a:t>
              </a:r>
              <a:endParaRPr lang="en-US" sz="2200" i="1" dirty="0">
                <a:solidFill>
                  <a:srgbClr val="000000"/>
                </a:solidFill>
                <a:latin typeface="Times New Roman"/>
                <a:cs typeface="Times New Roman"/>
              </a:endParaRPr>
            </a:p>
          </p:txBody>
        </p:sp>
      </p:grpSp>
      <p:cxnSp>
        <p:nvCxnSpPr>
          <p:cNvPr id="58" name="Elbow Connector 57"/>
          <p:cNvCxnSpPr/>
          <p:nvPr/>
        </p:nvCxnSpPr>
        <p:spPr>
          <a:xfrm rot="10800000" flipV="1">
            <a:off x="2892243" y="5496221"/>
            <a:ext cx="682642" cy="141678"/>
          </a:xfrm>
          <a:prstGeom prst="bentConnector3">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sp>
        <p:nvSpPr>
          <p:cNvPr id="50" name="Rectangle 49"/>
          <p:cNvSpPr/>
          <p:nvPr/>
        </p:nvSpPr>
        <p:spPr>
          <a:xfrm>
            <a:off x="21826" y="3963849"/>
            <a:ext cx="1402948" cy="461665"/>
          </a:xfrm>
          <a:prstGeom prst="rect">
            <a:avLst/>
          </a:prstGeom>
        </p:spPr>
        <p:txBody>
          <a:bodyPr wrap="none">
            <a:spAutoFit/>
          </a:bodyPr>
          <a:lstStyle/>
          <a:p>
            <a:r>
              <a:rPr lang="en-US" sz="2400" dirty="0" smtClean="0">
                <a:cs typeface="Times New Roman"/>
              </a:rPr>
              <a:t>entropy</a:t>
            </a:r>
            <a:r>
              <a:rPr lang="en-US" sz="2400" dirty="0" smtClean="0">
                <a:latin typeface="Times New Roman"/>
                <a:cs typeface="Times New Roman"/>
              </a:rPr>
              <a:t> </a:t>
            </a:r>
            <a:r>
              <a:rPr lang="en-US" sz="2400" i="1" dirty="0">
                <a:latin typeface="Times New Roman"/>
                <a:cs typeface="Times New Roman"/>
              </a:rPr>
              <a:t>k</a:t>
            </a:r>
            <a:endParaRPr lang="en-US" sz="2400" dirty="0">
              <a:cs typeface="Calibri"/>
            </a:endParaRPr>
          </a:p>
        </p:txBody>
      </p:sp>
      <p:sp>
        <p:nvSpPr>
          <p:cNvPr id="59" name="Freeform 58"/>
          <p:cNvSpPr/>
          <p:nvPr/>
        </p:nvSpPr>
        <p:spPr>
          <a:xfrm>
            <a:off x="508000" y="4385733"/>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Rectangle 66"/>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cxnSp>
        <p:nvCxnSpPr>
          <p:cNvPr id="74" name="Straight Arrow Connector 73"/>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grpSp>
        <p:nvGrpSpPr>
          <p:cNvPr id="75" name="Group 74"/>
          <p:cNvGrpSpPr/>
          <p:nvPr/>
        </p:nvGrpSpPr>
        <p:grpSpPr>
          <a:xfrm>
            <a:off x="4052998" y="3733039"/>
            <a:ext cx="499449" cy="523220"/>
            <a:chOff x="4333176" y="615512"/>
            <a:chExt cx="499449" cy="523220"/>
          </a:xfrm>
        </p:grpSpPr>
        <p:sp>
          <p:nvSpPr>
            <p:cNvPr id="79" name="Rectangle 78"/>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85" name="Group 84"/>
          <p:cNvGrpSpPr/>
          <p:nvPr/>
        </p:nvGrpSpPr>
        <p:grpSpPr>
          <a:xfrm>
            <a:off x="7890537" y="4812969"/>
            <a:ext cx="514191" cy="523220"/>
            <a:chOff x="6391214" y="2384012"/>
            <a:chExt cx="514191" cy="523220"/>
          </a:xfrm>
        </p:grpSpPr>
        <p:sp>
          <p:nvSpPr>
            <p:cNvPr id="86" name="Rectangle 85"/>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23481540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Content Placeholder 1"/>
          <p:cNvSpPr txBox="1">
            <a:spLocks/>
          </p:cNvSpPr>
          <p:nvPr/>
        </p:nvSpPr>
        <p:spPr>
          <a:xfrm>
            <a:off x="16932" y="212007"/>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r>
              <a:rPr lang="en-US" sz="2800" i="1" dirty="0" smtClean="0">
                <a:latin typeface="Times New Roman"/>
                <a:cs typeface="Times New Roman"/>
              </a:rPr>
              <a:t>p</a:t>
            </a:r>
            <a:r>
              <a:rPr lang="en-US" sz="2800" dirty="0" smtClean="0">
                <a:cs typeface="Calibri"/>
              </a:rPr>
              <a:t> must store enough information to recover </a:t>
            </a:r>
            <a:r>
              <a:rPr lang="en-US" sz="2800" i="1" dirty="0">
                <a:solidFill>
                  <a:srgbClr val="000000"/>
                </a:solidFill>
                <a:latin typeface="Times New Roman"/>
                <a:cs typeface="Times New Roman"/>
              </a:rPr>
              <a:t>w</a:t>
            </a:r>
            <a:r>
              <a:rPr lang="en-US" sz="2800" baseline="-25000" dirty="0">
                <a:solidFill>
                  <a:srgbClr val="000000"/>
                </a:solidFill>
                <a:latin typeface="Times New Roman"/>
                <a:cs typeface="Times New Roman"/>
              </a:rPr>
              <a:t>0</a:t>
            </a:r>
          </a:p>
          <a:p>
            <a:r>
              <a:rPr lang="en-US" sz="2800" dirty="0" smtClean="0">
                <a:cs typeface="Calibri"/>
              </a:rPr>
              <a:t>How much information is that? </a:t>
            </a:r>
          </a:p>
          <a:p>
            <a:r>
              <a:rPr lang="en-US" sz="2800" dirty="0" smtClean="0">
                <a:solidFill>
                  <a:srgbClr val="000000"/>
                </a:solidFill>
                <a:latin typeface="Calibri"/>
                <a:cs typeface="Calibri"/>
              </a:rPr>
              <a:t>If all </a:t>
            </a:r>
            <a:r>
              <a:rPr lang="en-US" sz="2800" i="1" dirty="0" smtClean="0">
                <a:solidFill>
                  <a:srgbClr val="000000"/>
                </a:solidFill>
                <a:latin typeface="Times New Roman"/>
                <a:cs typeface="Times New Roman"/>
              </a:rPr>
              <a:t>Rep</a:t>
            </a:r>
            <a:r>
              <a:rPr lang="en-US" sz="2800" dirty="0" smtClean="0">
                <a:solidFill>
                  <a:srgbClr val="000000"/>
                </a:solidFill>
                <a:latin typeface="Calibri"/>
                <a:cs typeface="Calibri"/>
              </a:rPr>
              <a:t> knows about source is entropy, </a:t>
            </a:r>
            <a:br>
              <a:rPr lang="en-US" sz="2800" dirty="0" smtClean="0">
                <a:solidFill>
                  <a:srgbClr val="000000"/>
                </a:solidFill>
                <a:latin typeface="Calibri"/>
                <a:cs typeface="Calibri"/>
              </a:rPr>
            </a:br>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r>
              <a:rPr lang="en-US" sz="2800" dirty="0" smtClean="0">
                <a:cs typeface="Calibri"/>
              </a:rPr>
              <a:t> can be anywhere within distance </a:t>
            </a:r>
            <a:r>
              <a:rPr lang="en-US" sz="2800" i="1" dirty="0" smtClean="0">
                <a:latin typeface="Times New Roman"/>
                <a:cs typeface="Times New Roman"/>
              </a:rPr>
              <a:t>t</a:t>
            </a:r>
            <a:r>
              <a:rPr lang="en-US" sz="2800" dirty="0" smtClean="0">
                <a:cs typeface="Calibri"/>
              </a:rPr>
              <a:t>, so </a:t>
            </a:r>
            <a:r>
              <a:rPr lang="en-US" sz="2800" dirty="0" smtClean="0">
                <a:latin typeface="Times New Roman"/>
                <a:cs typeface="Times New Roman"/>
              </a:rPr>
              <a:t>log |</a:t>
            </a:r>
            <a:r>
              <a:rPr lang="en-US" sz="2800" i="1" dirty="0" err="1" smtClean="0">
                <a:solidFill>
                  <a:srgbClr val="000000"/>
                </a:solidFill>
                <a:latin typeface="Times New Roman"/>
                <a:cs typeface="Times New Roman"/>
              </a:rPr>
              <a:t>B</a:t>
            </a:r>
            <a:r>
              <a:rPr lang="en-US" sz="2800" i="1" baseline="-25000" dirty="0" err="1" smtClean="0">
                <a:solidFill>
                  <a:srgbClr val="000000"/>
                </a:solidFill>
                <a:latin typeface="Times New Roman"/>
                <a:cs typeface="Times New Roman"/>
              </a:rPr>
              <a:t>t</a:t>
            </a:r>
            <a:r>
              <a:rPr lang="en-US" sz="2800" i="1" baseline="-25000" dirty="0" smtClean="0">
                <a:solidFill>
                  <a:srgbClr val="000000"/>
                </a:solidFill>
                <a:latin typeface="Times New Roman"/>
                <a:cs typeface="Times New Roman"/>
              </a:rPr>
              <a:t> </a:t>
            </a:r>
            <a:r>
              <a:rPr lang="en-US" sz="2800" dirty="0" smtClean="0">
                <a:latin typeface="Times New Roman"/>
                <a:cs typeface="Times New Roman"/>
              </a:rPr>
              <a:t>| &gt; </a:t>
            </a:r>
            <a:r>
              <a:rPr lang="en-US" sz="2800" i="1" dirty="0" smtClean="0">
                <a:latin typeface="Times New Roman"/>
                <a:cs typeface="Times New Roman"/>
              </a:rPr>
              <a:t>t</a:t>
            </a:r>
            <a:r>
              <a:rPr lang="en-US" sz="2800" dirty="0" smtClean="0">
                <a:cs typeface="Calibri"/>
              </a:rPr>
              <a:t> bits</a:t>
            </a:r>
          </a:p>
          <a:p>
            <a:r>
              <a:rPr lang="en-US" sz="2800" dirty="0" smtClean="0">
                <a:cs typeface="Calibri"/>
              </a:rPr>
              <a:t>Current approaches provide no security if </a:t>
            </a:r>
            <a:r>
              <a:rPr lang="en-US" sz="2800" i="1" dirty="0" smtClean="0">
                <a:latin typeface="Times New Roman"/>
                <a:cs typeface="Times New Roman"/>
              </a:rPr>
              <a:t>t</a:t>
            </a:r>
            <a:r>
              <a:rPr lang="en-US" sz="2800" dirty="0" smtClean="0">
                <a:latin typeface="Times New Roman"/>
                <a:cs typeface="Times New Roman"/>
              </a:rPr>
              <a:t> &gt; </a:t>
            </a:r>
            <a:r>
              <a:rPr lang="en-US" sz="2800" i="1" dirty="0" smtClean="0">
                <a:latin typeface="Times New Roman"/>
                <a:cs typeface="Times New Roman"/>
              </a:rPr>
              <a:t>k</a:t>
            </a:r>
            <a:br>
              <a:rPr lang="en-US" sz="2800" i="1" dirty="0" smtClean="0">
                <a:latin typeface="Times New Roman"/>
                <a:cs typeface="Times New Roman"/>
              </a:rPr>
            </a:br>
            <a:endParaRPr lang="en-US" sz="2800" dirty="0" smtClean="0">
              <a:cs typeface="Calibri"/>
            </a:endParaRPr>
          </a:p>
        </p:txBody>
      </p:sp>
      <p:sp>
        <p:nvSpPr>
          <p:cNvPr id="56" name="Title 2"/>
          <p:cNvSpPr>
            <a:spLocks noGrp="1"/>
          </p:cNvSpPr>
          <p:nvPr>
            <p:ph type="title"/>
          </p:nvPr>
        </p:nvSpPr>
        <p:spPr>
          <a:xfrm>
            <a:off x="-493861" y="-100356"/>
            <a:ext cx="9887312" cy="861257"/>
          </a:xfrm>
        </p:spPr>
        <p:txBody>
          <a:bodyPr>
            <a:normAutofit/>
          </a:bodyPr>
          <a:lstStyle/>
          <a:p>
            <a:r>
              <a:rPr lang="en-US" dirty="0" smtClean="0"/>
              <a:t>Problem with Secure Sketches</a:t>
            </a:r>
            <a:endParaRPr lang="en-US" dirty="0"/>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50" name="Straight Arrow Connector 49"/>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59" name="Rectangle 58"/>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67" name="Oval 66"/>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
        <p:nvSpPr>
          <p:cNvPr id="36" name="TextBox 35"/>
          <p:cNvSpPr txBox="1"/>
          <p:nvPr/>
        </p:nvSpPr>
        <p:spPr>
          <a:xfrm>
            <a:off x="7859045" y="479132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37" name="Rectangle 36"/>
          <p:cNvSpPr/>
          <p:nvPr/>
        </p:nvSpPr>
        <p:spPr>
          <a:xfrm>
            <a:off x="1401601" y="3967234"/>
            <a:ext cx="3273895" cy="523220"/>
          </a:xfrm>
          <a:prstGeom prst="rect">
            <a:avLst/>
          </a:prstGeom>
        </p:spPr>
        <p:txBody>
          <a:bodyPr wrap="none">
            <a:spAutoFit/>
          </a:bodyPr>
          <a:lstStyle/>
          <a:p>
            <a:r>
              <a:rPr lang="en-US" sz="2800" dirty="0" smtClean="0">
                <a:cs typeface="Times New Roman"/>
              </a:rPr>
              <a:t>stores </a:t>
            </a:r>
            <a:r>
              <a:rPr lang="en-US" sz="2800" i="1" dirty="0" smtClean="0">
                <a:latin typeface="Times New Roman"/>
                <a:cs typeface="Times New Roman"/>
              </a:rPr>
              <a:t>t</a:t>
            </a:r>
            <a:r>
              <a:rPr lang="en-US" sz="2800" dirty="0" smtClean="0">
                <a:cs typeface="Times New Roman"/>
              </a:rPr>
              <a:t> bits about </a:t>
            </a:r>
            <a:r>
              <a:rPr lang="en-US" sz="2800" i="1" dirty="0">
                <a:latin typeface="Times New Roman"/>
                <a:cs typeface="Times New Roman"/>
              </a:rPr>
              <a:t>w</a:t>
            </a:r>
            <a:r>
              <a:rPr lang="en-US" sz="2800" baseline="-25000" dirty="0">
                <a:latin typeface="Times New Roman"/>
                <a:cs typeface="Times New Roman"/>
              </a:rPr>
              <a:t>0</a:t>
            </a:r>
            <a:endParaRPr lang="en-US" sz="2800" dirty="0"/>
          </a:p>
        </p:txBody>
      </p:sp>
      <p:sp>
        <p:nvSpPr>
          <p:cNvPr id="38" name="Freeform 37"/>
          <p:cNvSpPr/>
          <p:nvPr/>
        </p:nvSpPr>
        <p:spPr>
          <a:xfrm>
            <a:off x="4073930" y="4455944"/>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p:cNvSpPr/>
          <p:nvPr/>
        </p:nvSpPr>
        <p:spPr>
          <a:xfrm>
            <a:off x="5529497" y="3967234"/>
            <a:ext cx="3621504" cy="523220"/>
          </a:xfrm>
          <a:prstGeom prst="rect">
            <a:avLst/>
          </a:prstGeom>
        </p:spPr>
        <p:txBody>
          <a:bodyPr wrap="none">
            <a:spAutoFit/>
          </a:bodyPr>
          <a:lstStyle/>
          <a:p>
            <a:r>
              <a:rPr lang="en-US" sz="2800" dirty="0" smtClean="0">
                <a:cs typeface="Times New Roman"/>
              </a:rPr>
              <a:t>has </a:t>
            </a:r>
            <a:r>
              <a:rPr lang="en-US" sz="2800" i="1" dirty="0" smtClean="0">
                <a:latin typeface="Times New Roman"/>
                <a:cs typeface="Times New Roman"/>
              </a:rPr>
              <a:t>k</a:t>
            </a:r>
            <a:r>
              <a:rPr lang="en-US" sz="2800" dirty="0" smtClean="0">
                <a:latin typeface="Times New Roman"/>
                <a:cs typeface="Times New Roman"/>
              </a:rPr>
              <a:t> &lt; </a:t>
            </a:r>
            <a:r>
              <a:rPr lang="en-US" sz="2800" i="1" dirty="0" smtClean="0">
                <a:latin typeface="Times New Roman"/>
                <a:cs typeface="Times New Roman"/>
              </a:rPr>
              <a:t>t</a:t>
            </a:r>
            <a:r>
              <a:rPr lang="en-US" sz="2800" dirty="0" smtClean="0">
                <a:latin typeface="Times New Roman"/>
                <a:cs typeface="Times New Roman"/>
              </a:rPr>
              <a:t> </a:t>
            </a:r>
            <a:r>
              <a:rPr lang="en-US" sz="2800" dirty="0" smtClean="0">
                <a:cs typeface="Times New Roman"/>
              </a:rPr>
              <a:t>bits of entropy</a:t>
            </a:r>
            <a:endParaRPr lang="en-US" sz="2800" dirty="0"/>
          </a:p>
        </p:txBody>
      </p:sp>
      <p:sp>
        <p:nvSpPr>
          <p:cNvPr id="40" name="Freeform 39"/>
          <p:cNvSpPr/>
          <p:nvPr/>
        </p:nvSpPr>
        <p:spPr>
          <a:xfrm>
            <a:off x="5883624" y="4466594"/>
            <a:ext cx="372533" cy="963486"/>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 name="Group 41"/>
          <p:cNvGrpSpPr/>
          <p:nvPr/>
        </p:nvGrpSpPr>
        <p:grpSpPr>
          <a:xfrm>
            <a:off x="7890537" y="4812969"/>
            <a:ext cx="514191" cy="523220"/>
            <a:chOff x="6391214" y="2384012"/>
            <a:chExt cx="514191" cy="523220"/>
          </a:xfrm>
        </p:grpSpPr>
        <p:sp>
          <p:nvSpPr>
            <p:cNvPr id="44" name="Rectangle 43"/>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1078411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xEl>
                                              <p:pRg st="3" end="3"/>
                                            </p:txEl>
                                          </p:spTgt>
                                        </p:tgtEl>
                                        <p:attrNameLst>
                                          <p:attrName>style.visibility</p:attrName>
                                        </p:attrNameLst>
                                      </p:cBhvr>
                                      <p:to>
                                        <p:strVal val="visible"/>
                                      </p:to>
                                    </p:set>
                                    <p:animEffect transition="in" filter="fade">
                                      <p:cBhvr>
                                        <p:cTn id="7" dur="500"/>
                                        <p:tgtEl>
                                          <p:spTgt spid="5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xEl>
                                              <p:pRg st="4" end="4"/>
                                            </p:txEl>
                                          </p:spTgt>
                                        </p:tgtEl>
                                        <p:attrNameLst>
                                          <p:attrName>style.visibility</p:attrName>
                                        </p:attrNameLst>
                                      </p:cBhvr>
                                      <p:to>
                                        <p:strVal val="visible"/>
                                      </p:to>
                                    </p:set>
                                    <p:animEffect transition="in" filter="fade">
                                      <p:cBhvr>
                                        <p:cTn id="42" dur="500"/>
                                        <p:tgtEl>
                                          <p:spTgt spid="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53" grpId="0" animBg="1"/>
      <p:bldP spid="55" grpId="0" build="p"/>
      <p:bldP spid="59" grpId="0"/>
      <p:bldP spid="67" grpId="0" animBg="1"/>
      <p:bldP spid="2" grpId="0"/>
      <p:bldP spid="37" grpId="0"/>
      <p:bldP spid="38" grpId="1" animBg="1"/>
      <p:bldP spid="39" grpId="0"/>
      <p:bldP spid="4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a:xfrm>
            <a:off x="457200" y="-129437"/>
            <a:ext cx="8229600" cy="1143000"/>
          </a:xfrm>
        </p:spPr>
        <p:txBody>
          <a:bodyPr>
            <a:normAutofit fontScale="90000"/>
          </a:bodyPr>
          <a:lstStyle/>
          <a:p>
            <a:r>
              <a:rPr lang="en-US" dirty="0" smtClean="0">
                <a:latin typeface="Arial" charset="0"/>
              </a:rPr>
              <a:t>Key Derivation from Noisy Sources</a:t>
            </a:r>
            <a:endParaRPr lang="en-US" dirty="0">
              <a:latin typeface="Arial" charset="0"/>
            </a:endParaRPr>
          </a:p>
        </p:txBody>
      </p:sp>
      <p:sp>
        <p:nvSpPr>
          <p:cNvPr id="3" name="TextBox 2"/>
          <p:cNvSpPr txBox="1"/>
          <p:nvPr/>
        </p:nvSpPr>
        <p:spPr>
          <a:xfrm>
            <a:off x="605962" y="1013563"/>
            <a:ext cx="3906726" cy="369332"/>
          </a:xfrm>
          <a:prstGeom prst="rect">
            <a:avLst/>
          </a:prstGeom>
          <a:noFill/>
        </p:spPr>
        <p:txBody>
          <a:bodyPr wrap="none" rtlCol="0">
            <a:spAutoFit/>
          </a:bodyPr>
          <a:lstStyle/>
          <a:p>
            <a:pPr algn="ctr"/>
            <a:r>
              <a:rPr lang="en-US" sz="1800" b="1" dirty="0" smtClean="0"/>
              <a:t>Physically </a:t>
            </a:r>
            <a:r>
              <a:rPr lang="en-US" sz="1800" b="1" dirty="0" err="1" smtClean="0"/>
              <a:t>Unclonable</a:t>
            </a:r>
            <a:r>
              <a:rPr lang="en-US" sz="1800" b="1" dirty="0" smtClean="0"/>
              <a:t> Functions (PUFs)</a:t>
            </a:r>
            <a:endParaRPr lang="en-US" sz="1800" b="1" dirty="0"/>
          </a:p>
        </p:txBody>
      </p:sp>
      <p:sp>
        <p:nvSpPr>
          <p:cNvPr id="12" name="TextBox 11"/>
          <p:cNvSpPr txBox="1"/>
          <p:nvPr/>
        </p:nvSpPr>
        <p:spPr>
          <a:xfrm>
            <a:off x="6236468" y="957497"/>
            <a:ext cx="1813793" cy="369332"/>
          </a:xfrm>
          <a:prstGeom prst="rect">
            <a:avLst/>
          </a:prstGeom>
          <a:noFill/>
        </p:spPr>
        <p:txBody>
          <a:bodyPr wrap="none" rtlCol="0">
            <a:spAutoFit/>
          </a:bodyPr>
          <a:lstStyle/>
          <a:p>
            <a:pPr algn="ctr"/>
            <a:r>
              <a:rPr lang="en-US" sz="1800" b="1" dirty="0" smtClean="0"/>
              <a:t>Biometric Data</a:t>
            </a:r>
            <a:endParaRPr lang="en-US" sz="1800" b="1" dirty="0"/>
          </a:p>
        </p:txBody>
      </p:sp>
      <p:sp>
        <p:nvSpPr>
          <p:cNvPr id="2" name="Content Placeholder 1"/>
          <p:cNvSpPr>
            <a:spLocks noGrp="1"/>
          </p:cNvSpPr>
          <p:nvPr>
            <p:ph idx="1"/>
          </p:nvPr>
        </p:nvSpPr>
        <p:spPr>
          <a:xfrm>
            <a:off x="200966" y="2781790"/>
            <a:ext cx="10024191" cy="3149888"/>
          </a:xfrm>
        </p:spPr>
        <p:txBody>
          <a:bodyPr>
            <a:noAutofit/>
          </a:bodyPr>
          <a:lstStyle/>
          <a:p>
            <a:pPr marL="0" indent="0">
              <a:buNone/>
            </a:pPr>
            <a:r>
              <a:rPr lang="en-US" sz="2800" dirty="0" smtClean="0">
                <a:latin typeface="Arial" charset="0"/>
              </a:rPr>
              <a:t>High-entropy sources are often noisy </a:t>
            </a:r>
          </a:p>
          <a:p>
            <a:pPr lvl="1"/>
            <a:r>
              <a:rPr lang="en-US" sz="2400" dirty="0" smtClean="0">
                <a:latin typeface="Arial" charset="0"/>
              </a:rPr>
              <a:t>Initial reading </a:t>
            </a:r>
            <a:r>
              <a:rPr lang="en-US" sz="2400" i="1" dirty="0" smtClean="0">
                <a:latin typeface="Times New Roman"/>
                <a:cs typeface="Times New Roman"/>
              </a:rPr>
              <a:t>w</a:t>
            </a:r>
            <a:r>
              <a:rPr lang="en-US" sz="2400" baseline="-25000" dirty="0" smtClean="0">
                <a:latin typeface="Times New Roman"/>
                <a:cs typeface="Times New Roman"/>
              </a:rPr>
              <a:t>0  </a:t>
            </a:r>
            <a:r>
              <a:rPr lang="en-US" sz="2400" dirty="0" smtClean="0">
                <a:latin typeface="Times New Roman"/>
                <a:cs typeface="Times New Roman"/>
              </a:rPr>
              <a:t>≠ </a:t>
            </a:r>
            <a:r>
              <a:rPr lang="en-US" sz="2400" dirty="0" smtClean="0">
                <a:latin typeface="Arial" charset="0"/>
              </a:rPr>
              <a:t> later reading reading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rPr>
              <a:t> </a:t>
            </a:r>
          </a:p>
          <a:p>
            <a:pPr lvl="1"/>
            <a:r>
              <a:rPr lang="en-US" sz="2400" dirty="0">
                <a:cs typeface="Calibri"/>
              </a:rPr>
              <a:t>Source </a:t>
            </a:r>
            <a:r>
              <a:rPr lang="en-US" sz="2400" i="1" dirty="0">
                <a:latin typeface="Times New Roman"/>
                <a:cs typeface="Times New Roman"/>
              </a:rPr>
              <a:t>w</a:t>
            </a:r>
            <a:r>
              <a:rPr lang="en-US" sz="2400" baseline="-25000" dirty="0">
                <a:latin typeface="Times New Roman"/>
                <a:cs typeface="Times New Roman"/>
              </a:rPr>
              <a:t>0</a:t>
            </a:r>
            <a:r>
              <a:rPr lang="en-US" sz="2400" dirty="0">
                <a:latin typeface="Times New Roman"/>
                <a:cs typeface="Times New Roman"/>
              </a:rPr>
              <a:t> = </a:t>
            </a:r>
            <a:r>
              <a:rPr lang="en-US" sz="2400" i="1" dirty="0">
                <a:latin typeface="Times New Roman"/>
                <a:cs typeface="Times New Roman"/>
              </a:rPr>
              <a:t>a</a:t>
            </a:r>
            <a:r>
              <a:rPr lang="en-US" sz="2400" baseline="-25000" dirty="0">
                <a:latin typeface="Times New Roman"/>
                <a:cs typeface="Times New Roman"/>
              </a:rPr>
              <a:t>1</a:t>
            </a:r>
            <a:r>
              <a:rPr lang="en-US" sz="2400" dirty="0">
                <a:latin typeface="Times New Roman"/>
                <a:cs typeface="Times New Roman"/>
              </a:rPr>
              <a:t>,…, </a:t>
            </a:r>
            <a:r>
              <a:rPr lang="en-US" sz="2400" i="1" dirty="0" err="1" smtClean="0">
                <a:latin typeface="Times New Roman"/>
                <a:cs typeface="Times New Roman"/>
              </a:rPr>
              <a:t>a</a:t>
            </a:r>
            <a:r>
              <a:rPr lang="en-US" sz="2400" i="1" baseline="-25000" dirty="0" err="1" smtClean="0">
                <a:latin typeface="Times New Roman"/>
                <a:cs typeface="Times New Roman"/>
              </a:rPr>
              <a:t>k</a:t>
            </a:r>
            <a:r>
              <a:rPr lang="en-US" sz="2400" i="1" dirty="0" smtClean="0">
                <a:latin typeface="Times New Roman"/>
                <a:cs typeface="Times New Roman"/>
              </a:rPr>
              <a:t>,</a:t>
            </a:r>
            <a:r>
              <a:rPr lang="en-US" sz="2400" dirty="0" smtClean="0">
                <a:latin typeface="Calibri"/>
                <a:cs typeface="Calibri"/>
              </a:rPr>
              <a:t> each </a:t>
            </a:r>
            <a:r>
              <a:rPr lang="en-US" sz="2400" dirty="0" smtClean="0"/>
              <a:t>symbol </a:t>
            </a:r>
            <a:r>
              <a:rPr lang="en-US" sz="2400" i="1" dirty="0" err="1">
                <a:latin typeface="Times New Roman"/>
                <a:cs typeface="Times New Roman"/>
              </a:rPr>
              <a:t>a</a:t>
            </a:r>
            <a:r>
              <a:rPr lang="en-US" sz="2400" i="1" baseline="-25000" dirty="0" err="1">
                <a:latin typeface="Times New Roman"/>
                <a:cs typeface="Times New Roman"/>
              </a:rPr>
              <a:t>i</a:t>
            </a:r>
            <a:r>
              <a:rPr lang="en-US" sz="2400" dirty="0"/>
              <a:t> over alphabet </a:t>
            </a:r>
            <a:r>
              <a:rPr lang="en-US" sz="2400" i="1" dirty="0">
                <a:latin typeface="Times New Roman"/>
                <a:cs typeface="Times New Roman"/>
              </a:rPr>
              <a:t>Z </a:t>
            </a:r>
            <a:endParaRPr lang="en-US" sz="2400" dirty="0" smtClean="0">
              <a:latin typeface="Arial" charset="0"/>
            </a:endParaRPr>
          </a:p>
          <a:p>
            <a:pPr lvl="1"/>
            <a:r>
              <a:rPr lang="en-US" altLang="ja-JP" sz="2400" dirty="0" smtClean="0">
                <a:latin typeface="Arial"/>
                <a:cs typeface="Arial"/>
              </a:rPr>
              <a:t>Assume a bound on distance: </a:t>
            </a:r>
            <a:r>
              <a:rPr lang="en-US" altLang="ja-JP" sz="2400" i="1" dirty="0" smtClean="0">
                <a:latin typeface="Times New Roman"/>
                <a:cs typeface="Times New Roman"/>
              </a:rPr>
              <a:t>d</a:t>
            </a:r>
            <a:r>
              <a:rPr lang="en-US" altLang="ja-JP" sz="2400" dirty="0" smtClean="0">
                <a:latin typeface="Times New Roman"/>
                <a:cs typeface="Times New Roman"/>
              </a:rPr>
              <a:t>(</a:t>
            </a:r>
            <a:r>
              <a:rPr lang="en-US" altLang="ja-JP" sz="2400" i="1" dirty="0" smtClean="0">
                <a:latin typeface="Times New Roman"/>
                <a:cs typeface="Times New Roman"/>
              </a:rPr>
              <a:t>w</a:t>
            </a:r>
            <a:r>
              <a:rPr lang="en-US" altLang="ja-JP" sz="2400" baseline="-25000" dirty="0" smtClean="0">
                <a:latin typeface="Times New Roman"/>
                <a:cs typeface="Times New Roman"/>
              </a:rPr>
              <a:t>0</a:t>
            </a:r>
            <a:r>
              <a:rPr lang="en-US" altLang="ja-JP" sz="2400" dirty="0" smtClean="0">
                <a:latin typeface="Times New Roman"/>
                <a:cs typeface="Times New Roman"/>
              </a:rPr>
              <a:t>, </a:t>
            </a:r>
            <a:r>
              <a:rPr lang="en-US" altLang="ja-JP" sz="2400" i="1" dirty="0" smtClean="0">
                <a:latin typeface="Times New Roman"/>
                <a:cs typeface="Times New Roman"/>
              </a:rPr>
              <a:t>w</a:t>
            </a:r>
            <a:r>
              <a:rPr lang="en-US" altLang="ja-JP" sz="2400" baseline="-25000" dirty="0" smtClean="0">
                <a:latin typeface="Times New Roman"/>
                <a:cs typeface="Times New Roman"/>
              </a:rPr>
              <a:t>1</a:t>
            </a:r>
            <a:r>
              <a:rPr lang="en-US" altLang="ja-JP" sz="2400" dirty="0" smtClean="0">
                <a:latin typeface="Times New Roman"/>
                <a:cs typeface="Times New Roman"/>
              </a:rPr>
              <a:t>) ≤ </a:t>
            </a:r>
            <a:r>
              <a:rPr lang="en-US" altLang="ja-JP" sz="2400" i="1" dirty="0" smtClean="0">
                <a:latin typeface="Times New Roman"/>
                <a:cs typeface="Times New Roman"/>
              </a:rPr>
              <a:t>t</a:t>
            </a:r>
            <a:endParaRPr lang="en-US" altLang="ja-JP" sz="2400" baseline="-25000" dirty="0" smtClean="0">
              <a:latin typeface="Times New Roman"/>
              <a:cs typeface="Times New Roman"/>
            </a:endParaRPr>
          </a:p>
          <a:p>
            <a:pPr marL="0" indent="0">
              <a:buNone/>
            </a:pPr>
            <a:r>
              <a:rPr lang="en-US" sz="1800" dirty="0" smtClean="0">
                <a:latin typeface="Arial" charset="0"/>
              </a:rPr>
              <a:t/>
            </a:r>
            <a:br>
              <a:rPr lang="en-US" sz="1800" dirty="0" smtClean="0">
                <a:latin typeface="Arial" charset="0"/>
              </a:rPr>
            </a:br>
            <a:r>
              <a:rPr lang="en-US" sz="2400" dirty="0" smtClean="0">
                <a:latin typeface="Arial" charset="0"/>
              </a:rPr>
              <a:t>	</a:t>
            </a:r>
            <a:r>
              <a:rPr lang="en-US" sz="2400" i="1" dirty="0">
                <a:latin typeface="Times New Roman"/>
                <a:cs typeface="Times New Roman"/>
              </a:rPr>
              <a:t>d</a:t>
            </a:r>
            <a:r>
              <a:rPr lang="en-US" sz="2400" dirty="0">
                <a:latin typeface="Times New Roman"/>
                <a:cs typeface="Times New Roman"/>
              </a:rPr>
              <a:t>(</a:t>
            </a:r>
            <a:r>
              <a:rPr lang="en-US" sz="2400" i="1" dirty="0">
                <a:latin typeface="Times New Roman"/>
                <a:cs typeface="Times New Roman"/>
              </a:rPr>
              <a:t>w</a:t>
            </a:r>
            <a:r>
              <a:rPr lang="en-US" sz="2400" baseline="-25000" dirty="0">
                <a:latin typeface="Times New Roman"/>
                <a:cs typeface="Times New Roman"/>
              </a:rPr>
              <a:t>0</a:t>
            </a:r>
            <a:r>
              <a:rPr lang="en-US" sz="2400" dirty="0">
                <a:latin typeface="Times New Roman"/>
                <a:cs typeface="Times New Roman"/>
              </a:rPr>
              <a:t>, </a:t>
            </a:r>
            <a:r>
              <a:rPr lang="en-US" sz="2400" i="1" dirty="0">
                <a:latin typeface="Times New Roman"/>
                <a:cs typeface="Times New Roman"/>
              </a:rPr>
              <a:t>w</a:t>
            </a:r>
            <a:r>
              <a:rPr lang="en-US" sz="2400" baseline="-25000" dirty="0">
                <a:latin typeface="Times New Roman"/>
                <a:cs typeface="Times New Roman"/>
              </a:rPr>
              <a:t>1</a:t>
            </a:r>
            <a:r>
              <a:rPr lang="en-US" sz="2400" dirty="0">
                <a:latin typeface="Times New Roman"/>
                <a:cs typeface="Times New Roman"/>
              </a:rPr>
              <a:t>)</a:t>
            </a:r>
            <a:r>
              <a:rPr lang="en-US" sz="2400" dirty="0"/>
              <a:t>=</a:t>
            </a:r>
            <a:r>
              <a:rPr lang="en-US" sz="2400" dirty="0">
                <a:latin typeface="Times New Roman"/>
                <a:cs typeface="Times New Roman"/>
              </a:rPr>
              <a:t>#</a:t>
            </a:r>
            <a:r>
              <a:rPr lang="en-US" sz="2400" dirty="0"/>
              <a:t> of symbols in that differ</a:t>
            </a:r>
          </a:p>
          <a:p>
            <a:pPr marL="0" indent="0">
              <a:buNone/>
            </a:pPr>
            <a:endParaRPr lang="en-US" sz="1800" dirty="0" smtClean="0">
              <a:latin typeface="Arial" charset="0"/>
            </a:endParaRPr>
          </a:p>
        </p:txBody>
      </p:sp>
      <p:pic>
        <p:nvPicPr>
          <p:cNvPr id="7" name="Picture 6"/>
          <p:cNvPicPr>
            <a:picLocks noChangeAspect="1"/>
          </p:cNvPicPr>
          <p:nvPr/>
        </p:nvPicPr>
        <p:blipFill rotWithShape="1">
          <a:blip r:embed="rId3"/>
          <a:srcRect l="20810" t="11493" r="15055" b="2758"/>
          <a:stretch/>
        </p:blipFill>
        <p:spPr>
          <a:xfrm>
            <a:off x="6480292" y="1326829"/>
            <a:ext cx="1781840" cy="1582105"/>
          </a:xfrm>
          <a:prstGeom prst="rect">
            <a:avLst/>
          </a:prstGeom>
        </p:spPr>
      </p:pic>
      <p:pic>
        <p:nvPicPr>
          <p:cNvPr id="16" name="Content Placeholder 3"/>
          <p:cNvPicPr>
            <a:picLocks noChangeAspect="1"/>
          </p:cNvPicPr>
          <p:nvPr/>
        </p:nvPicPr>
        <p:blipFill rotWithShape="1">
          <a:blip r:embed="rId4"/>
          <a:srcRect l="8733" t="22503" r="9144" b="18443"/>
          <a:stretch/>
        </p:blipFill>
        <p:spPr>
          <a:xfrm>
            <a:off x="1646155" y="1478519"/>
            <a:ext cx="1812393" cy="1303271"/>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965704907"/>
              </p:ext>
            </p:extLst>
          </p:nvPr>
        </p:nvGraphicFramePr>
        <p:xfrm>
          <a:off x="943044" y="5454063"/>
          <a:ext cx="6096000" cy="741680"/>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D</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A</a:t>
                      </a:r>
                      <a:endParaRPr lang="en-US" dirty="0"/>
                    </a:p>
                  </a:txBody>
                  <a:tcPr/>
                </a:tc>
                <a:tc>
                  <a:txBody>
                    <a:bodyPr/>
                    <a:lstStyle/>
                    <a:p>
                      <a:r>
                        <a:rPr lang="en-US" dirty="0" smtClean="0"/>
                        <a:t>G</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C</a:t>
                      </a:r>
                      <a:endParaRPr lang="en-US" dirty="0"/>
                    </a:p>
                  </a:txBody>
                  <a:tcPr/>
                </a:tc>
                <a:tc>
                  <a:txBody>
                    <a:bodyPr/>
                    <a:lstStyle/>
                    <a:p>
                      <a:r>
                        <a:rPr lang="en-US" dirty="0" smtClean="0"/>
                        <a:t>B</a:t>
                      </a:r>
                      <a:endParaRPr lang="en-US" dirty="0"/>
                    </a:p>
                  </a:txBody>
                  <a:tcPr/>
                </a:tc>
              </a:tr>
            </a:tbl>
          </a:graphicData>
        </a:graphic>
      </p:graphicFrame>
      <p:sp>
        <p:nvSpPr>
          <p:cNvPr id="11" name="Rectangle 10"/>
          <p:cNvSpPr/>
          <p:nvPr/>
        </p:nvSpPr>
        <p:spPr>
          <a:xfrm>
            <a:off x="457200" y="5380537"/>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p>
        </p:txBody>
      </p:sp>
      <p:sp>
        <p:nvSpPr>
          <p:cNvPr id="13" name="Rectangle 12"/>
          <p:cNvSpPr/>
          <p:nvPr/>
        </p:nvSpPr>
        <p:spPr>
          <a:xfrm>
            <a:off x="457200" y="5734078"/>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1</a:t>
            </a:r>
            <a:endParaRPr lang="en-US" sz="2400" baseline="-25000" dirty="0"/>
          </a:p>
        </p:txBody>
      </p:sp>
      <p:sp>
        <p:nvSpPr>
          <p:cNvPr id="15" name="Right Arrow 14"/>
          <p:cNvSpPr/>
          <p:nvPr/>
        </p:nvSpPr>
        <p:spPr>
          <a:xfrm rot="16200000">
            <a:off x="1638203" y="6275952"/>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16200000">
            <a:off x="3434920" y="6275953"/>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5900058" y="6275953"/>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16200000">
            <a:off x="6506985" y="6275951"/>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36"/>
          <p:cNvSpPr>
            <a:spLocks noChangeArrowheads="1"/>
          </p:cNvSpPr>
          <p:nvPr/>
        </p:nvSpPr>
        <p:spPr bwMode="auto">
          <a:xfrm>
            <a:off x="5587246" y="4755693"/>
            <a:ext cx="2406315" cy="6015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i="1" dirty="0" smtClean="0">
                <a:latin typeface="Times New Roman"/>
                <a:cs typeface="Times New Roman"/>
              </a:rPr>
              <a:t>d</a:t>
            </a:r>
            <a:r>
              <a:rPr lang="en-US" sz="2800" dirty="0" smtClean="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 </a:t>
            </a:r>
            <a:r>
              <a:rPr lang="en-US" sz="2800" i="1" dirty="0" smtClean="0">
                <a:latin typeface="Times New Roman"/>
                <a:cs typeface="Times New Roman"/>
              </a:rPr>
              <a:t>w</a:t>
            </a:r>
            <a:r>
              <a:rPr lang="en-US" sz="2800" baseline="-25000" dirty="0" smtClean="0">
                <a:latin typeface="Times New Roman"/>
                <a:cs typeface="Times New Roman"/>
              </a:rPr>
              <a:t>1</a:t>
            </a:r>
            <a:r>
              <a:rPr lang="en-US" sz="2800" dirty="0" smtClean="0">
                <a:latin typeface="Times New Roman"/>
                <a:cs typeface="Times New Roman"/>
              </a:rPr>
              <a:t>)=4</a:t>
            </a:r>
          </a:p>
        </p:txBody>
      </p:sp>
    </p:spTree>
    <p:extLst>
      <p:ext uri="{BB962C8B-B14F-4D97-AF65-F5344CB8AC3E}">
        <p14:creationId xmlns:p14="http://schemas.microsoft.com/office/powerpoint/2010/main" val="3558449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5"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76" name="Group 75"/>
          <p:cNvGrpSpPr/>
          <p:nvPr/>
        </p:nvGrpSpPr>
        <p:grpSpPr>
          <a:xfrm>
            <a:off x="5198418" y="4631104"/>
            <a:ext cx="2578818" cy="1877042"/>
            <a:chOff x="6827762" y="2135962"/>
            <a:chExt cx="991806" cy="1914134"/>
          </a:xfrm>
        </p:grpSpPr>
        <p:sp>
          <p:nvSpPr>
            <p:cNvPr id="77" name="Trapezoid 7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78" name="TextBox 7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31" name="Group 30"/>
          <p:cNvGrpSpPr/>
          <p:nvPr/>
        </p:nvGrpSpPr>
        <p:grpSpPr>
          <a:xfrm>
            <a:off x="6563009" y="5201232"/>
            <a:ext cx="777240" cy="1042416"/>
            <a:chOff x="6851952" y="2558143"/>
            <a:chExt cx="967619" cy="1491952"/>
          </a:xfrm>
        </p:grpSpPr>
        <p:sp>
          <p:nvSpPr>
            <p:cNvPr id="32" name="Trapezoid 31"/>
            <p:cNvSpPr/>
            <p:nvPr/>
          </p:nvSpPr>
          <p:spPr bwMode="auto">
            <a:xfrm rot="5400000">
              <a:off x="6589786" y="2820309"/>
              <a:ext cx="1491952" cy="967619"/>
            </a:xfrm>
            <a:prstGeom prst="trapezoid">
              <a:avLst>
                <a:gd name="adj" fmla="val 4250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3" name="TextBox 32"/>
            <p:cNvSpPr txBox="1"/>
            <p:nvPr/>
          </p:nvSpPr>
          <p:spPr>
            <a:xfrm>
              <a:off x="6894286" y="2997469"/>
              <a:ext cx="866199" cy="660755"/>
            </a:xfrm>
            <a:prstGeom prst="rect">
              <a:avLst/>
            </a:prstGeom>
            <a:noFill/>
          </p:spPr>
          <p:txBody>
            <a:bodyPr wrap="none" rtlCol="0">
              <a:spAutoFit/>
            </a:bodyPr>
            <a:lstStyle/>
            <a:p>
              <a:r>
                <a:rPr lang="en-US" sz="2400" i="1" dirty="0" smtClean="0">
                  <a:solidFill>
                    <a:srgbClr val="000000"/>
                  </a:solidFill>
                  <a:latin typeface="Times New Roman"/>
                  <a:cs typeface="Times New Roman"/>
                </a:rPr>
                <a:t>Ext</a:t>
              </a:r>
              <a:endParaRPr lang="en-US" i="1" dirty="0">
                <a:solidFill>
                  <a:srgbClr val="000000"/>
                </a:solidFill>
                <a:latin typeface="Times New Roman"/>
                <a:cs typeface="Times New Roman"/>
              </a:endParaRPr>
            </a:p>
          </p:txBody>
        </p:sp>
      </p:grpSp>
      <p:cxnSp>
        <p:nvCxnSpPr>
          <p:cNvPr id="43" name="Elbow Connector 42"/>
          <p:cNvCxnSpPr>
            <a:endCxn id="32" idx="0"/>
          </p:cNvCxnSpPr>
          <p:nvPr/>
        </p:nvCxnSpPr>
        <p:spPr>
          <a:xfrm rot="10800000" flipV="1">
            <a:off x="7340249" y="5340754"/>
            <a:ext cx="436990" cy="381685"/>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1" name="Oval 50"/>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Rectangle 51"/>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53" name="Oval 52"/>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Content Placeholder 1"/>
          <p:cNvSpPr txBox="1">
            <a:spLocks/>
          </p:cNvSpPr>
          <p:nvPr/>
        </p:nvSpPr>
        <p:spPr>
          <a:xfrm>
            <a:off x="16932" y="212007"/>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latin typeface="Calibri"/>
              <a:cs typeface="Calibri"/>
            </a:endParaRPr>
          </a:p>
          <a:p>
            <a:r>
              <a:rPr lang="en-US" sz="2800" dirty="0" smtClean="0">
                <a:latin typeface="Calibri"/>
                <a:cs typeface="Calibri"/>
              </a:rPr>
              <a:t>Fuzzy extractors and secure sketches have upper bounds </a:t>
            </a:r>
            <a:br>
              <a:rPr lang="en-US" sz="2800" dirty="0" smtClean="0">
                <a:latin typeface="Calibri"/>
                <a:cs typeface="Calibri"/>
              </a:rPr>
            </a:br>
            <a:r>
              <a:rPr lang="en-US" sz="2800" dirty="0" smtClean="0">
                <a:latin typeface="Calibri"/>
                <a:cs typeface="Calibri"/>
              </a:rPr>
              <a:t>on key length based on error tolerance</a:t>
            </a:r>
          </a:p>
          <a:p>
            <a:r>
              <a:rPr lang="en-US" sz="2800" dirty="0" smtClean="0">
                <a:latin typeface="Calibri"/>
                <a:cs typeface="Calibri"/>
              </a:rPr>
              <a:t>Secure sketches subject to stronger bounds</a:t>
            </a:r>
          </a:p>
          <a:p>
            <a:r>
              <a:rPr lang="en-US" sz="2800" u="sng" dirty="0" err="1" smtClean="0">
                <a:latin typeface="Calibri"/>
                <a:cs typeface="Calibri"/>
              </a:rPr>
              <a:t>Thm</a:t>
            </a:r>
            <a:r>
              <a:rPr lang="en-US" sz="2800" u="sng" dirty="0" smtClean="0">
                <a:latin typeface="Calibri"/>
                <a:cs typeface="Calibri"/>
              </a:rPr>
              <a:t> [FMR13]</a:t>
            </a:r>
            <a:r>
              <a:rPr lang="en-US" sz="2800" dirty="0" smtClean="0">
                <a:latin typeface="Calibri"/>
                <a:cs typeface="Calibri"/>
              </a:rPr>
              <a:t>:</a:t>
            </a:r>
            <a:br>
              <a:rPr lang="en-US" sz="2800" dirty="0" smtClean="0">
                <a:latin typeface="Calibri"/>
                <a:cs typeface="Calibri"/>
              </a:rPr>
            </a:br>
            <a:r>
              <a:rPr lang="en-US" sz="2800" dirty="0" smtClean="0">
                <a:latin typeface="Calibri"/>
                <a:cs typeface="Calibri"/>
              </a:rPr>
              <a:t>Secure sketches with computational security limited:</a:t>
            </a:r>
          </a:p>
        </p:txBody>
      </p:sp>
      <p:sp>
        <p:nvSpPr>
          <p:cNvPr id="56" name="Title 2"/>
          <p:cNvSpPr>
            <a:spLocks noGrp="1"/>
          </p:cNvSpPr>
          <p:nvPr>
            <p:ph type="title"/>
          </p:nvPr>
        </p:nvSpPr>
        <p:spPr>
          <a:xfrm>
            <a:off x="-493861" y="-100356"/>
            <a:ext cx="9887312" cy="861257"/>
          </a:xfrm>
        </p:spPr>
        <p:txBody>
          <a:bodyPr>
            <a:normAutofit/>
          </a:bodyPr>
          <a:lstStyle/>
          <a:p>
            <a:r>
              <a:rPr lang="en-US" dirty="0" smtClean="0"/>
              <a:t>Problem with Secure Sketches</a:t>
            </a:r>
            <a:endParaRPr lang="en-US" dirty="0"/>
          </a:p>
        </p:txBody>
      </p:sp>
      <p:cxnSp>
        <p:nvCxnSpPr>
          <p:cNvPr id="34" name="Straight Arrow Connector 3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rapezoid 59"/>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1" name="TextBox 60"/>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62" name="Straight Connector 61"/>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5" name="Rectangle 64"/>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50" name="Straight Arrow Connector 49"/>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59" name="Rectangle 58"/>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67" name="Oval 66"/>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
        <p:nvSpPr>
          <p:cNvPr id="36" name="TextBox 35"/>
          <p:cNvSpPr txBox="1"/>
          <p:nvPr/>
        </p:nvSpPr>
        <p:spPr>
          <a:xfrm>
            <a:off x="7859045" y="479132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37" name="Rectangle 36"/>
          <p:cNvSpPr/>
          <p:nvPr/>
        </p:nvSpPr>
        <p:spPr>
          <a:xfrm>
            <a:off x="1401601" y="3967234"/>
            <a:ext cx="3273895" cy="523220"/>
          </a:xfrm>
          <a:prstGeom prst="rect">
            <a:avLst/>
          </a:prstGeom>
        </p:spPr>
        <p:txBody>
          <a:bodyPr wrap="none">
            <a:spAutoFit/>
          </a:bodyPr>
          <a:lstStyle/>
          <a:p>
            <a:r>
              <a:rPr lang="en-US" sz="2800" dirty="0" smtClean="0">
                <a:cs typeface="Times New Roman"/>
              </a:rPr>
              <a:t>stores </a:t>
            </a:r>
            <a:r>
              <a:rPr lang="en-US" sz="2800" i="1" dirty="0" smtClean="0">
                <a:latin typeface="Times New Roman"/>
                <a:cs typeface="Times New Roman"/>
              </a:rPr>
              <a:t>t</a:t>
            </a:r>
            <a:r>
              <a:rPr lang="en-US" sz="2800" dirty="0" smtClean="0">
                <a:cs typeface="Times New Roman"/>
              </a:rPr>
              <a:t> bits about </a:t>
            </a:r>
            <a:r>
              <a:rPr lang="en-US" sz="2800" i="1" dirty="0">
                <a:latin typeface="Times New Roman"/>
                <a:cs typeface="Times New Roman"/>
              </a:rPr>
              <a:t>w</a:t>
            </a:r>
            <a:r>
              <a:rPr lang="en-US" sz="2800" baseline="-25000" dirty="0">
                <a:latin typeface="Times New Roman"/>
                <a:cs typeface="Times New Roman"/>
              </a:rPr>
              <a:t>0</a:t>
            </a:r>
            <a:endParaRPr lang="en-US" sz="2800" dirty="0"/>
          </a:p>
        </p:txBody>
      </p:sp>
      <p:sp>
        <p:nvSpPr>
          <p:cNvPr id="38" name="Freeform 37"/>
          <p:cNvSpPr/>
          <p:nvPr/>
        </p:nvSpPr>
        <p:spPr>
          <a:xfrm>
            <a:off x="4073930" y="4455944"/>
            <a:ext cx="372533" cy="372534"/>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p:cNvSpPr/>
          <p:nvPr/>
        </p:nvSpPr>
        <p:spPr>
          <a:xfrm>
            <a:off x="5529497" y="3967234"/>
            <a:ext cx="3621504" cy="523220"/>
          </a:xfrm>
          <a:prstGeom prst="rect">
            <a:avLst/>
          </a:prstGeom>
        </p:spPr>
        <p:txBody>
          <a:bodyPr wrap="none">
            <a:spAutoFit/>
          </a:bodyPr>
          <a:lstStyle/>
          <a:p>
            <a:r>
              <a:rPr lang="en-US" sz="2800" dirty="0" smtClean="0">
                <a:cs typeface="Times New Roman"/>
              </a:rPr>
              <a:t>has </a:t>
            </a:r>
            <a:r>
              <a:rPr lang="en-US" sz="2800" i="1" dirty="0" smtClean="0">
                <a:latin typeface="Times New Roman"/>
                <a:cs typeface="Times New Roman"/>
              </a:rPr>
              <a:t>k</a:t>
            </a:r>
            <a:r>
              <a:rPr lang="en-US" sz="2800" dirty="0" smtClean="0">
                <a:latin typeface="Times New Roman"/>
                <a:cs typeface="Times New Roman"/>
              </a:rPr>
              <a:t> &lt; </a:t>
            </a:r>
            <a:r>
              <a:rPr lang="en-US" sz="2800" i="1" dirty="0" smtClean="0">
                <a:latin typeface="Times New Roman"/>
                <a:cs typeface="Times New Roman"/>
              </a:rPr>
              <a:t>t</a:t>
            </a:r>
            <a:r>
              <a:rPr lang="en-US" sz="2800" dirty="0" smtClean="0">
                <a:latin typeface="Times New Roman"/>
                <a:cs typeface="Times New Roman"/>
              </a:rPr>
              <a:t> </a:t>
            </a:r>
            <a:r>
              <a:rPr lang="en-US" sz="2800" dirty="0" smtClean="0">
                <a:cs typeface="Times New Roman"/>
              </a:rPr>
              <a:t>bits of entropy</a:t>
            </a:r>
            <a:endParaRPr lang="en-US" sz="2800" dirty="0"/>
          </a:p>
        </p:txBody>
      </p:sp>
      <p:sp>
        <p:nvSpPr>
          <p:cNvPr id="40" name="Freeform 39"/>
          <p:cNvSpPr/>
          <p:nvPr/>
        </p:nvSpPr>
        <p:spPr>
          <a:xfrm>
            <a:off x="5883624" y="4466594"/>
            <a:ext cx="372533" cy="963486"/>
          </a:xfrm>
          <a:custGeom>
            <a:avLst/>
            <a:gdLst>
              <a:gd name="connsiteX0" fmla="*/ 0 w 372533"/>
              <a:gd name="connsiteY0" fmla="*/ 0 h 372534"/>
              <a:gd name="connsiteX1" fmla="*/ 152400 w 372533"/>
              <a:gd name="connsiteY1" fmla="*/ 220134 h 372534"/>
              <a:gd name="connsiteX2" fmla="*/ 194733 w 372533"/>
              <a:gd name="connsiteY2" fmla="*/ 59267 h 372534"/>
              <a:gd name="connsiteX3" fmla="*/ 372533 w 372533"/>
              <a:gd name="connsiteY3" fmla="*/ 372534 h 372534"/>
            </a:gdLst>
            <a:ahLst/>
            <a:cxnLst>
              <a:cxn ang="0">
                <a:pos x="connsiteX0" y="connsiteY0"/>
              </a:cxn>
              <a:cxn ang="0">
                <a:pos x="connsiteX1" y="connsiteY1"/>
              </a:cxn>
              <a:cxn ang="0">
                <a:pos x="connsiteX2" y="connsiteY2"/>
              </a:cxn>
              <a:cxn ang="0">
                <a:pos x="connsiteX3" y="connsiteY3"/>
              </a:cxn>
            </a:cxnLst>
            <a:rect l="l" t="t" r="r" b="b"/>
            <a:pathLst>
              <a:path w="372533" h="372534">
                <a:moveTo>
                  <a:pt x="0" y="0"/>
                </a:moveTo>
                <a:cubicBezTo>
                  <a:pt x="59972" y="105128"/>
                  <a:pt x="119945" y="210256"/>
                  <a:pt x="152400" y="220134"/>
                </a:cubicBezTo>
                <a:cubicBezTo>
                  <a:pt x="184856" y="230012"/>
                  <a:pt x="158044" y="33867"/>
                  <a:pt x="194733" y="59267"/>
                </a:cubicBezTo>
                <a:cubicBezTo>
                  <a:pt x="231422" y="84667"/>
                  <a:pt x="372533" y="372534"/>
                  <a:pt x="372533" y="372534"/>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 name="Group 41"/>
          <p:cNvGrpSpPr/>
          <p:nvPr/>
        </p:nvGrpSpPr>
        <p:grpSpPr>
          <a:xfrm>
            <a:off x="7890537" y="4812969"/>
            <a:ext cx="514191" cy="523220"/>
            <a:chOff x="6391214" y="2384012"/>
            <a:chExt cx="514191" cy="523220"/>
          </a:xfrm>
        </p:grpSpPr>
        <p:sp>
          <p:nvSpPr>
            <p:cNvPr id="44" name="Rectangle 43"/>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
        <p:nvSpPr>
          <p:cNvPr id="46" name="Rectangle 36"/>
          <p:cNvSpPr>
            <a:spLocks noChangeArrowheads="1"/>
          </p:cNvSpPr>
          <p:nvPr/>
        </p:nvSpPr>
        <p:spPr bwMode="auto">
          <a:xfrm>
            <a:off x="415466" y="3136900"/>
            <a:ext cx="7826834" cy="830333"/>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t>Can build sketches with info-theoretic security from sketches that provide computational security</a:t>
            </a:r>
          </a:p>
        </p:txBody>
      </p:sp>
    </p:spTree>
    <p:extLst>
      <p:ext uri="{BB962C8B-B14F-4D97-AF65-F5344CB8AC3E}">
        <p14:creationId xmlns:p14="http://schemas.microsoft.com/office/powerpoint/2010/main" val="2904126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5">
                                            <p:txEl>
                                              <p:pRg st="1" end="1"/>
                                            </p:txEl>
                                          </p:spTgt>
                                        </p:tgtEl>
                                        <p:attrNameLst>
                                          <p:attrName>style.visibility</p:attrName>
                                        </p:attrNameLst>
                                      </p:cBhvr>
                                      <p:to>
                                        <p:strVal val="visible"/>
                                      </p:to>
                                    </p:set>
                                    <p:animEffect transition="in" filter="fade">
                                      <p:cBhvr>
                                        <p:cTn id="7" dur="500"/>
                                        <p:tgtEl>
                                          <p:spTgt spid="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5">
                                            <p:txEl>
                                              <p:pRg st="2" end="2"/>
                                            </p:txEl>
                                          </p:spTgt>
                                        </p:tgtEl>
                                        <p:attrNameLst>
                                          <p:attrName>style.visibility</p:attrName>
                                        </p:attrNameLst>
                                      </p:cBhvr>
                                      <p:to>
                                        <p:strVal val="visible"/>
                                      </p:to>
                                    </p:set>
                                    <p:animEffect transition="in" filter="fade">
                                      <p:cBhvr>
                                        <p:cTn id="12" dur="500"/>
                                        <p:tgtEl>
                                          <p:spTgt spid="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5">
                                            <p:txEl>
                                              <p:pRg st="3" end="3"/>
                                            </p:txEl>
                                          </p:spTgt>
                                        </p:tgtEl>
                                        <p:attrNameLst>
                                          <p:attrName>style.visibility</p:attrName>
                                        </p:attrNameLst>
                                      </p:cBhvr>
                                      <p:to>
                                        <p:strVal val="visible"/>
                                      </p:to>
                                    </p:set>
                                    <p:animEffect transition="in" filter="fade">
                                      <p:cBhvr>
                                        <p:cTn id="17" dur="500"/>
                                        <p:tgtEl>
                                          <p:spTgt spid="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1" build="p"/>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Stop using secure sketches</a:t>
            </a:r>
          </a:p>
          <a:p>
            <a:pPr lvl="1"/>
            <a:r>
              <a:rPr lang="en-US" dirty="0" smtClean="0"/>
              <a:t>Subject to strong bounds</a:t>
            </a:r>
          </a:p>
          <a:p>
            <a:pPr lvl="1"/>
            <a:r>
              <a:rPr lang="en-US" dirty="0" smtClean="0"/>
              <a:t>Bounds apply with computational security</a:t>
            </a:r>
            <a:endParaRPr lang="en-US" dirty="0"/>
          </a:p>
        </p:txBody>
      </p:sp>
    </p:spTree>
    <p:extLst>
      <p:ext uri="{BB962C8B-B14F-4D97-AF65-F5344CB8AC3E}">
        <p14:creationId xmlns:p14="http://schemas.microsoft.com/office/powerpoint/2010/main" val="40483132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28" name="Rounded Rectangle 27"/>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TextBox 68"/>
          <p:cNvSpPr txBox="1"/>
          <p:nvPr/>
        </p:nvSpPr>
        <p:spPr>
          <a:xfrm>
            <a:off x="4468084" y="1268051"/>
            <a:ext cx="4572007" cy="2308324"/>
          </a:xfrm>
          <a:prstGeom prst="rect">
            <a:avLst/>
          </a:prstGeom>
          <a:noFill/>
        </p:spPr>
        <p:txBody>
          <a:bodyPr wrap="square" rtlCol="0">
            <a:spAutoFit/>
          </a:bodyPr>
          <a:lstStyle/>
          <a:p>
            <a:pPr marL="285750" indent="-285750">
              <a:buFont typeface="Arial"/>
              <a:buChar char="•"/>
            </a:pPr>
            <a:r>
              <a:rPr lang="en-US" sz="2400" dirty="0" smtClean="0"/>
              <a:t>This distribution has </a:t>
            </a:r>
            <a:r>
              <a:rPr lang="en-US" sz="2400" dirty="0" smtClean="0">
                <a:latin typeface="Times New Roman"/>
                <a:cs typeface="Times New Roman"/>
              </a:rPr>
              <a:t>2</a:t>
            </a:r>
            <a:r>
              <a:rPr lang="en-US" sz="2400" i="1" baseline="30000" dirty="0" smtClean="0">
                <a:latin typeface="Times New Roman"/>
                <a:cs typeface="Times New Roman"/>
              </a:rPr>
              <a:t>k</a:t>
            </a:r>
            <a:r>
              <a:rPr lang="en-US" sz="2400" dirty="0" smtClean="0">
                <a:latin typeface="Calibri"/>
                <a:cs typeface="Calibri"/>
              </a:rPr>
              <a:t> points</a:t>
            </a:r>
          </a:p>
          <a:p>
            <a:pPr marL="285750" indent="-285750">
              <a:buFont typeface="Arial"/>
              <a:buChar char="•"/>
            </a:pPr>
            <a:r>
              <a:rPr lang="en-US" sz="2400" dirty="0" smtClean="0">
                <a:latin typeface="Calibri"/>
                <a:cs typeface="Calibri"/>
              </a:rPr>
              <a:t>Why might we hope to extract from this distribution?</a:t>
            </a:r>
          </a:p>
          <a:p>
            <a:pPr marL="285750" indent="-285750">
              <a:buFont typeface="Arial"/>
              <a:buChar char="•"/>
            </a:pPr>
            <a:r>
              <a:rPr lang="en-US" sz="2400" dirty="0" smtClean="0">
                <a:latin typeface="Calibri"/>
                <a:cs typeface="Calibri"/>
              </a:rPr>
              <a:t>Points are far apart</a:t>
            </a:r>
          </a:p>
          <a:p>
            <a:pPr marL="742950" lvl="1" indent="-285750">
              <a:buFont typeface="Arial"/>
              <a:buChar char="•"/>
            </a:pPr>
            <a:r>
              <a:rPr lang="en-US" sz="2400" dirty="0" smtClean="0">
                <a:latin typeface="Calibri"/>
                <a:cs typeface="Calibri"/>
              </a:rPr>
              <a:t>No need to </a:t>
            </a:r>
            <a:r>
              <a:rPr lang="en-US" sz="2400" dirty="0" err="1" smtClean="0">
                <a:latin typeface="Calibri"/>
                <a:cs typeface="Calibri"/>
              </a:rPr>
              <a:t>deconflict</a:t>
            </a:r>
            <a:r>
              <a:rPr lang="en-US" sz="2400" dirty="0" smtClean="0">
                <a:latin typeface="Calibri"/>
                <a:cs typeface="Calibri"/>
              </a:rPr>
              <a:t> original reading</a:t>
            </a:r>
          </a:p>
        </p:txBody>
      </p:sp>
      <p:sp>
        <p:nvSpPr>
          <p:cNvPr id="70" name="Rectangle 69"/>
          <p:cNvSpPr/>
          <p:nvPr/>
        </p:nvSpPr>
        <p:spPr>
          <a:xfrm>
            <a:off x="3261543" y="4429758"/>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sp>
        <p:nvSpPr>
          <p:cNvPr id="71" name="Oval 70"/>
          <p:cNvSpPr/>
          <p:nvPr/>
        </p:nvSpPr>
        <p:spPr bwMode="auto">
          <a:xfrm>
            <a:off x="3309843" y="4825476"/>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72" name="Straight Arrow Connector 71"/>
          <p:cNvCxnSpPr>
            <a:stCxn id="71" idx="1"/>
            <a:endCxn id="55" idx="6"/>
          </p:cNvCxnSpPr>
          <p:nvPr/>
        </p:nvCxnSpPr>
        <p:spPr bwMode="auto">
          <a:xfrm flipH="1" flipV="1">
            <a:off x="2904418" y="4735082"/>
            <a:ext cx="424447" cy="10914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Tree>
    <p:extLst>
      <p:ext uri="{BB962C8B-B14F-4D97-AF65-F5344CB8AC3E}">
        <p14:creationId xmlns:p14="http://schemas.microsoft.com/office/powerpoint/2010/main" val="433923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9">
                                            <p:txEl>
                                              <p:pRg st="0" end="0"/>
                                            </p:txEl>
                                          </p:spTgt>
                                        </p:tgtEl>
                                        <p:attrNameLst>
                                          <p:attrName>style.visibility</p:attrName>
                                        </p:attrNameLst>
                                      </p:cBhvr>
                                      <p:to>
                                        <p:strVal val="visible"/>
                                      </p:to>
                                    </p:set>
                                    <p:animEffect transition="in" filter="fade">
                                      <p:cBhvr>
                                        <p:cTn id="35" dur="500"/>
                                        <p:tgtEl>
                                          <p:spTgt spid="6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9">
                                            <p:txEl>
                                              <p:pRg st="1" end="1"/>
                                            </p:txEl>
                                          </p:spTgt>
                                        </p:tgtEl>
                                        <p:attrNameLst>
                                          <p:attrName>style.visibility</p:attrName>
                                        </p:attrNameLst>
                                      </p:cBhvr>
                                      <p:to>
                                        <p:strVal val="visible"/>
                                      </p:to>
                                    </p:set>
                                    <p:animEffect transition="in" filter="fade">
                                      <p:cBhvr>
                                        <p:cTn id="40" dur="500"/>
                                        <p:tgtEl>
                                          <p:spTgt spid="6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9">
                                            <p:txEl>
                                              <p:pRg st="2" end="2"/>
                                            </p:txEl>
                                          </p:spTgt>
                                        </p:tgtEl>
                                        <p:attrNameLst>
                                          <p:attrName>style.visibility</p:attrName>
                                        </p:attrNameLst>
                                      </p:cBhvr>
                                      <p:to>
                                        <p:strVal val="visible"/>
                                      </p:to>
                                    </p:set>
                                    <p:animEffect transition="in" filter="fade">
                                      <p:cBhvr>
                                        <p:cTn id="45" dur="500"/>
                                        <p:tgtEl>
                                          <p:spTgt spid="69">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xEl>
                                              <p:pRg st="3" end="3"/>
                                            </p:txEl>
                                          </p:spTgt>
                                        </p:tgtEl>
                                        <p:attrNameLst>
                                          <p:attrName>style.visibility</p:attrName>
                                        </p:attrNameLst>
                                      </p:cBhvr>
                                      <p:to>
                                        <p:strVal val="visible"/>
                                      </p:to>
                                    </p:set>
                                    <p:animEffect transition="in" filter="fade">
                                      <p:cBhvr>
                                        <p:cTn id="48" dur="500"/>
                                        <p:tgtEl>
                                          <p:spTgt spid="6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P spid="48" grpId="0" animBg="1"/>
      <p:bldP spid="50" grpId="0" animBg="1"/>
      <p:bldP spid="51" grpId="0" animBg="1"/>
      <p:bldP spid="52" grpId="0" animBg="1"/>
      <p:bldP spid="53" grpId="0" animBg="1"/>
      <p:bldP spid="54" grpId="0" animBg="1"/>
      <p:bldP spid="55" grpId="0" animBg="1"/>
      <p:bldP spid="56" grpId="0" animBg="1"/>
      <p:bldP spid="68" grpId="0" animBg="1"/>
      <p:bldP spid="69" grpId="0" build="p"/>
      <p:bldP spid="70" grpId="0"/>
      <p:bldP spid="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0" name="Rounded Rectangle 39"/>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505412" y="1442709"/>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36"/>
          <p:cNvSpPr>
            <a:spLocks noChangeArrowheads="1"/>
          </p:cNvSpPr>
          <p:nvPr/>
        </p:nvSpPr>
        <p:spPr bwMode="auto">
          <a:xfrm>
            <a:off x="587642" y="6262150"/>
            <a:ext cx="7906019" cy="469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Left and right have same number of points and error tolerance</a:t>
            </a:r>
          </a:p>
        </p:txBody>
      </p:sp>
      <p:sp>
        <p:nvSpPr>
          <p:cNvPr id="44" name="Oval 43"/>
          <p:cNvSpPr/>
          <p:nvPr/>
        </p:nvSpPr>
        <p:spPr bwMode="auto">
          <a:xfrm>
            <a:off x="5722026" y="37409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5722026" y="39434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6519237" y="356617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24284"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803906" y="348052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68263" y="35292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6684062" y="367690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916860" y="400748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6554173" y="39202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6424284" y="34652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6089020"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584182" y="4100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6389348" y="36825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77" name="Group 76"/>
          <p:cNvGrpSpPr/>
          <p:nvPr/>
        </p:nvGrpSpPr>
        <p:grpSpPr>
          <a:xfrm>
            <a:off x="6233208" y="2034529"/>
            <a:ext cx="2407543" cy="1550397"/>
            <a:chOff x="6233208" y="2034529"/>
            <a:chExt cx="2407543" cy="1550397"/>
          </a:xfrm>
        </p:grpSpPr>
        <p:cxnSp>
          <p:nvCxnSpPr>
            <p:cNvPr id="78" name="Straight Arrow Connector 77"/>
            <p:cNvCxnSpPr/>
            <p:nvPr/>
          </p:nvCxnSpPr>
          <p:spPr>
            <a:xfrm flipH="1">
              <a:off x="6630104" y="2496194"/>
              <a:ext cx="476222" cy="10887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6233208" y="2496194"/>
              <a:ext cx="856581" cy="10330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v</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81" name="Oval 8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TextBox 90"/>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2" name="Rectangle 36"/>
          <p:cNvSpPr>
            <a:spLocks noChangeArrowheads="1"/>
          </p:cNvSpPr>
          <p:nvPr/>
        </p:nvSpPr>
        <p:spPr bwMode="auto">
          <a:xfrm>
            <a:off x="4579279" y="5023691"/>
            <a:ext cx="3988249" cy="595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Since </a:t>
            </a:r>
            <a:r>
              <a:rPr lang="en-US" sz="2000" b="1" i="1" dirty="0" smtClean="0">
                <a:latin typeface="Times New Roman"/>
                <a:cs typeface="Times New Roman"/>
              </a:rPr>
              <a:t>t </a:t>
            </a:r>
            <a:r>
              <a:rPr lang="en-US" sz="2000" b="1" dirty="0" smtClean="0">
                <a:latin typeface="Times New Roman"/>
                <a:cs typeface="Times New Roman"/>
              </a:rPr>
              <a:t>&gt;</a:t>
            </a:r>
            <a:r>
              <a:rPr lang="en-US" sz="2000" b="1" i="1" dirty="0" smtClean="0">
                <a:latin typeface="Times New Roman"/>
                <a:cs typeface="Times New Roman"/>
              </a:rPr>
              <a:t> k</a:t>
            </a:r>
            <a:r>
              <a:rPr lang="en-US" sz="2000" b="1" dirty="0" smtClean="0"/>
              <a:t> there is a distribution </a:t>
            </a:r>
            <a:r>
              <a:rPr lang="en-US" sz="2000" b="1" i="1" dirty="0" smtClean="0">
                <a:latin typeface="Times New Roman"/>
                <a:cs typeface="Times New Roman"/>
              </a:rPr>
              <a:t>v</a:t>
            </a:r>
            <a:r>
              <a:rPr lang="en-US" sz="2000" b="1" baseline="-25000" dirty="0" smtClean="0">
                <a:latin typeface="Times New Roman"/>
                <a:cs typeface="Times New Roman"/>
              </a:rPr>
              <a:t>0</a:t>
            </a:r>
            <a:r>
              <a:rPr lang="en-US" sz="2000" b="1" baseline="-25000" dirty="0" smtClean="0"/>
              <a:t> </a:t>
            </a:r>
            <a:br>
              <a:rPr lang="en-US" sz="2000" b="1" baseline="-25000" dirty="0" smtClean="0"/>
            </a:br>
            <a:r>
              <a:rPr lang="en-US" sz="2000" b="1" dirty="0" smtClean="0"/>
              <a:t>where all points lie in a single ball</a:t>
            </a:r>
          </a:p>
        </p:txBody>
      </p:sp>
    </p:spTree>
    <p:extLst>
      <p:ext uri="{BB962C8B-B14F-4D97-AF65-F5344CB8AC3E}">
        <p14:creationId xmlns:p14="http://schemas.microsoft.com/office/powerpoint/2010/main" val="197541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6" grpId="0" animBg="1"/>
      <p:bldP spid="49" grpId="0" animBg="1"/>
      <p:bldP spid="57" grpId="0" animBg="1"/>
      <p:bldP spid="58" grpId="0" animBg="1"/>
      <p:bldP spid="59" grpId="0" animBg="1"/>
      <p:bldP spid="60" grpId="0" animBg="1"/>
      <p:bldP spid="61" grpId="0" animBg="1"/>
      <p:bldP spid="62" grpId="0" animBg="1"/>
      <p:bldP spid="63" grpId="0" animBg="1"/>
      <p:bldP spid="69" grpId="0" animBg="1"/>
      <p:bldP spid="70" grpId="0" animBg="1"/>
      <p:bldP spid="71" grpId="0" animBg="1"/>
      <p:bldP spid="7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6" idx="0"/>
          </p:cNvCxnSpPr>
          <p:nvPr/>
        </p:nvCxnSpPr>
        <p:spPr bwMode="auto">
          <a:xfrm>
            <a:off x="6311598" y="3886822"/>
            <a:ext cx="1307682"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9" name="Oval 8"/>
          <p:cNvSpPr/>
          <p:nvPr/>
        </p:nvSpPr>
        <p:spPr bwMode="auto">
          <a:xfrm>
            <a:off x="5722026" y="37409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5722026" y="39434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519237" y="356617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424284"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803906" y="348052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168263" y="35292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6684062" y="367690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916860" y="400748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554173" y="39202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6424284" y="34652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6089020"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584182" y="4100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6389348" y="36825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27" name="Group 26"/>
          <p:cNvGrpSpPr/>
          <p:nvPr/>
        </p:nvGrpSpPr>
        <p:grpSpPr>
          <a:xfrm>
            <a:off x="6233208" y="2034529"/>
            <a:ext cx="2407543" cy="1550397"/>
            <a:chOff x="6233208" y="2034529"/>
            <a:chExt cx="2407543" cy="1550397"/>
          </a:xfrm>
        </p:grpSpPr>
        <p:cxnSp>
          <p:nvCxnSpPr>
            <p:cNvPr id="4" name="Straight Arrow Connector 3"/>
            <p:cNvCxnSpPr>
              <a:endCxn id="13" idx="7"/>
            </p:cNvCxnSpPr>
            <p:nvPr/>
          </p:nvCxnSpPr>
          <p:spPr>
            <a:xfrm flipH="1">
              <a:off x="6630104" y="2496194"/>
              <a:ext cx="476222" cy="10887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6" idx="0"/>
            </p:cNvCxnSpPr>
            <p:nvPr/>
          </p:nvCxnSpPr>
          <p:spPr>
            <a:xfrm flipH="1">
              <a:off x="6233208" y="2496194"/>
              <a:ext cx="856581" cy="10330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v</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0" name="Rounded Rectangle 39"/>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505412" y="1442709"/>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566714" y="3137487"/>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15539" y="3886822"/>
            <a:ext cx="392117" cy="369332"/>
          </a:xfrm>
          <a:prstGeom prst="rect">
            <a:avLst/>
          </a:prstGeom>
        </p:spPr>
        <p:txBody>
          <a:bodyPr wrap="none">
            <a:spAutoFit/>
          </a:bodyPr>
          <a:lstStyle/>
          <a:p>
            <a:r>
              <a:rPr lang="en-US" b="1" i="1" dirty="0" smtClean="0">
                <a:solidFill>
                  <a:srgbClr val="FF0000"/>
                </a:solidFill>
                <a:latin typeface="Times New Roman"/>
                <a:cs typeface="Times New Roman"/>
              </a:rPr>
              <a:t>v</a:t>
            </a:r>
            <a:r>
              <a:rPr lang="en-US" b="1" baseline="-25000" dirty="0" smtClean="0">
                <a:solidFill>
                  <a:srgbClr val="FF0000"/>
                </a:solidFill>
                <a:latin typeface="Times New Roman"/>
                <a:cs typeface="Times New Roman"/>
              </a:rPr>
              <a:t>1</a:t>
            </a:r>
            <a:endParaRPr lang="en-US" b="1" dirty="0">
              <a:solidFill>
                <a:srgbClr val="FF0000"/>
              </a:solidFill>
            </a:endParaRPr>
          </a:p>
        </p:txBody>
      </p:sp>
      <p:sp>
        <p:nvSpPr>
          <p:cNvPr id="49" name="Oval 48"/>
          <p:cNvSpPr/>
          <p:nvPr/>
        </p:nvSpPr>
        <p:spPr bwMode="auto">
          <a:xfrm>
            <a:off x="6253924" y="3823461"/>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58" name="Straight Arrow Connector 57"/>
          <p:cNvCxnSpPr/>
          <p:nvPr/>
        </p:nvCxnSpPr>
        <p:spPr bwMode="auto">
          <a:xfrm flipV="1">
            <a:off x="8254429" y="381059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9" name="TextBox 58"/>
          <p:cNvSpPr txBox="1"/>
          <p:nvPr/>
        </p:nvSpPr>
        <p:spPr>
          <a:xfrm>
            <a:off x="8294435" y="3294103"/>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60" name="Trapezoid 59"/>
          <p:cNvSpPr/>
          <p:nvPr/>
        </p:nvSpPr>
        <p:spPr bwMode="auto">
          <a:xfrm rot="5400000">
            <a:off x="7598739" y="3444346"/>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cxnSp>
        <p:nvCxnSpPr>
          <p:cNvPr id="61" name="Straight Arrow Connector 60"/>
          <p:cNvCxnSpPr>
            <a:stCxn id="49" idx="1"/>
          </p:cNvCxnSpPr>
          <p:nvPr/>
        </p:nvCxnSpPr>
        <p:spPr bwMode="auto">
          <a:xfrm flipH="1" flipV="1">
            <a:off x="5851915" y="3294103"/>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62" name="TextBox 61"/>
          <p:cNvSpPr txBox="1"/>
          <p:nvPr/>
        </p:nvSpPr>
        <p:spPr>
          <a:xfrm>
            <a:off x="7591549" y="3494739"/>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63" name="Rectangle 36"/>
          <p:cNvSpPr>
            <a:spLocks noChangeArrowheads="1"/>
          </p:cNvSpPr>
          <p:nvPr/>
        </p:nvSpPr>
        <p:spPr bwMode="auto">
          <a:xfrm>
            <a:off x="5212958" y="4976176"/>
            <a:ext cx="2544246" cy="98621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For any construction adversary learns </a:t>
            </a:r>
            <a:r>
              <a:rPr lang="en-US" sz="2000" b="1" i="1" dirty="0" smtClean="0">
                <a:latin typeface="Times New Roman"/>
                <a:cs typeface="Times New Roman"/>
              </a:rPr>
              <a:t>r</a:t>
            </a:r>
            <a:r>
              <a:rPr lang="en-US" sz="2000" b="1" dirty="0" smtClean="0"/>
              <a:t> by running with </a:t>
            </a:r>
            <a:r>
              <a:rPr lang="en-US" sz="2000" b="1" i="1" dirty="0" smtClean="0">
                <a:latin typeface="Times New Roman"/>
                <a:cs typeface="Times New Roman"/>
              </a:rPr>
              <a:t>v</a:t>
            </a:r>
            <a:r>
              <a:rPr lang="en-US" sz="2000" b="1" baseline="-25000" dirty="0" smtClean="0">
                <a:latin typeface="Times New Roman"/>
                <a:cs typeface="Times New Roman"/>
              </a:rPr>
              <a:t>1</a:t>
            </a:r>
          </a:p>
        </p:txBody>
      </p:sp>
      <p:sp>
        <p:nvSpPr>
          <p:cNvPr id="69" name="Rectangle 68"/>
          <p:cNvSpPr/>
          <p:nvPr/>
        </p:nvSpPr>
        <p:spPr>
          <a:xfrm>
            <a:off x="8346278" y="3263906"/>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8322786" y="3263906"/>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1" name="Rectangle 70"/>
          <p:cNvSpPr/>
          <p:nvPr/>
        </p:nvSpPr>
        <p:spPr>
          <a:xfrm rot="2488448">
            <a:off x="5926235" y="3132911"/>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80" name="TextBox 79"/>
          <p:cNvSpPr txBox="1"/>
          <p:nvPr/>
        </p:nvSpPr>
        <p:spPr>
          <a:xfrm>
            <a:off x="5151993" y="425581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93" name="TextBox 92"/>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98" name="Rectangle 36"/>
          <p:cNvSpPr>
            <a:spLocks noChangeArrowheads="1"/>
          </p:cNvSpPr>
          <p:nvPr/>
        </p:nvSpPr>
        <p:spPr bwMode="auto">
          <a:xfrm>
            <a:off x="587642" y="6262150"/>
            <a:ext cx="7906019" cy="469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Recall: adversary can run </a:t>
            </a:r>
            <a:r>
              <a:rPr lang="en-US" sz="2000" b="1" i="1" dirty="0" smtClean="0">
                <a:latin typeface="Times New Roman"/>
                <a:cs typeface="Times New Roman"/>
              </a:rPr>
              <a:t>Rep </a:t>
            </a:r>
            <a:r>
              <a:rPr lang="en-US" sz="2000" b="1" dirty="0" smtClean="0">
                <a:latin typeface="Calibri"/>
                <a:cs typeface="Calibri"/>
              </a:rPr>
              <a:t>on any point</a:t>
            </a:r>
            <a:endParaRPr lang="en-US" sz="2000" b="1" baseline="-25000" dirty="0" smtClean="0">
              <a:latin typeface="Times New Roman"/>
              <a:cs typeface="Times New Roman"/>
            </a:endParaRPr>
          </a:p>
        </p:txBody>
      </p:sp>
      <p:sp>
        <p:nvSpPr>
          <p:cNvPr id="72" name="Oval 71"/>
          <p:cNvSpPr/>
          <p:nvPr/>
        </p:nvSpPr>
        <p:spPr bwMode="auto">
          <a:xfrm>
            <a:off x="1521765" y="3440919"/>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Rectangle 72"/>
          <p:cNvSpPr/>
          <p:nvPr/>
        </p:nvSpPr>
        <p:spPr>
          <a:xfrm>
            <a:off x="1395312" y="3500334"/>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cxnSp>
        <p:nvCxnSpPr>
          <p:cNvPr id="75" name="Straight Arrow Connector 74"/>
          <p:cNvCxnSpPr/>
          <p:nvPr/>
        </p:nvCxnSpPr>
        <p:spPr bwMode="auto">
          <a:xfrm flipH="1" flipV="1">
            <a:off x="1131688" y="2907615"/>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cxnSp>
        <p:nvCxnSpPr>
          <p:cNvPr id="76" name="Straight Arrow Connector 75"/>
          <p:cNvCxnSpPr/>
          <p:nvPr/>
        </p:nvCxnSpPr>
        <p:spPr bwMode="auto">
          <a:xfrm flipV="1">
            <a:off x="1663586" y="3490327"/>
            <a:ext cx="1226758" cy="20014"/>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7" name="Straight Arrow Connector 76"/>
          <p:cNvCxnSpPr/>
          <p:nvPr/>
        </p:nvCxnSpPr>
        <p:spPr bwMode="auto">
          <a:xfrm flipV="1">
            <a:off x="3525492" y="3418357"/>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78" name="TextBox 77"/>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9" name="Trapezoid 78"/>
          <p:cNvSpPr/>
          <p:nvPr/>
        </p:nvSpPr>
        <p:spPr bwMode="auto">
          <a:xfrm rot="5400000">
            <a:off x="2869802" y="3052110"/>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81" name="TextBox 80"/>
          <p:cNvSpPr txBox="1"/>
          <p:nvPr/>
        </p:nvSpPr>
        <p:spPr>
          <a:xfrm>
            <a:off x="2862612" y="3102503"/>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82" name="Rectangle 81"/>
          <p:cNvSpPr/>
          <p:nvPr/>
        </p:nvSpPr>
        <p:spPr>
          <a:xfrm>
            <a:off x="3617341" y="2871670"/>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3593849" y="2871670"/>
            <a:ext cx="321272" cy="461665"/>
          </a:xfrm>
          <a:prstGeom prst="rect">
            <a:avLst/>
          </a:prstGeom>
          <a:noFill/>
        </p:spPr>
        <p:txBody>
          <a:bodyPr wrap="none" rtlCol="0">
            <a:spAutoFit/>
          </a:bodyPr>
          <a:lstStyle/>
          <a:p>
            <a:r>
              <a:rPr lang="en-US" sz="2400" dirty="0" smtClean="0">
                <a:solidFill>
                  <a:srgbClr val="FFFFFF"/>
                </a:solidFill>
                <a:latin typeface="Times New Roman"/>
                <a:cs typeface="Times New Roman"/>
              </a:rPr>
              <a:t>?</a:t>
            </a:r>
            <a:endParaRPr lang="en-US" sz="2400" dirty="0">
              <a:solidFill>
                <a:srgbClr val="FFFFFF"/>
              </a:solidFill>
              <a:latin typeface="Times New Roman"/>
              <a:cs typeface="Times New Roman"/>
            </a:endParaRPr>
          </a:p>
        </p:txBody>
      </p:sp>
      <p:sp>
        <p:nvSpPr>
          <p:cNvPr id="84" name="Oval 83"/>
          <p:cNvSpPr/>
          <p:nvPr/>
        </p:nvSpPr>
        <p:spPr>
          <a:xfrm>
            <a:off x="846487" y="2750999"/>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2488448">
            <a:off x="1206008" y="2746423"/>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99" name="Rectangle 36"/>
          <p:cNvSpPr>
            <a:spLocks noChangeArrowheads="1"/>
          </p:cNvSpPr>
          <p:nvPr/>
        </p:nvSpPr>
        <p:spPr bwMode="auto">
          <a:xfrm>
            <a:off x="605607" y="4728981"/>
            <a:ext cx="3280993" cy="124915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The likelihood of adversary picking a point </a:t>
            </a:r>
            <a:r>
              <a:rPr lang="en-US" sz="2000" b="1" i="1" dirty="0" smtClean="0">
                <a:latin typeface="Times New Roman"/>
                <a:cs typeface="Times New Roman"/>
              </a:rPr>
              <a:t>w</a:t>
            </a:r>
            <a:r>
              <a:rPr lang="en-US" sz="2000" b="1" baseline="-25000" dirty="0" smtClean="0">
                <a:latin typeface="Times New Roman"/>
                <a:cs typeface="Times New Roman"/>
              </a:rPr>
              <a:t>1</a:t>
            </a:r>
            <a:r>
              <a:rPr lang="en-US" sz="2000" b="1" dirty="0" smtClean="0"/>
              <a:t> close</a:t>
            </a:r>
            <a:br>
              <a:rPr lang="en-US" sz="2000" b="1" dirty="0" smtClean="0"/>
            </a:br>
            <a:r>
              <a:rPr lang="en-US" sz="2000" b="1" dirty="0" smtClean="0"/>
              <a:t> enough to recover </a:t>
            </a:r>
            <a:r>
              <a:rPr lang="en-US" sz="2000" b="1" i="1" dirty="0" smtClean="0">
                <a:latin typeface="Times New Roman"/>
                <a:cs typeface="Times New Roman"/>
              </a:rPr>
              <a:t>r</a:t>
            </a:r>
            <a:r>
              <a:rPr lang="en-US" sz="2000" b="1" dirty="0" smtClean="0"/>
              <a:t> is low</a:t>
            </a:r>
            <a:endParaRPr lang="en-US" sz="2000" b="1" baseline="-25000" dirty="0" smtClean="0">
              <a:latin typeface="Times New Roman"/>
              <a:cs typeface="Times New Roman"/>
            </a:endParaRPr>
          </a:p>
        </p:txBody>
      </p:sp>
    </p:spTree>
    <p:extLst>
      <p:ext uri="{BB962C8B-B14F-4D97-AF65-F5344CB8AC3E}">
        <p14:creationId xmlns:p14="http://schemas.microsoft.com/office/powerpoint/2010/main" val="236434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par>
                                <p:cTn id="54" presetID="10" presetClass="entr" presetSubtype="0"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0" presetClass="entr" presetSubtype="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p:bldP spid="49" grpId="0" animBg="1"/>
      <p:bldP spid="60" grpId="0" animBg="1"/>
      <p:bldP spid="62" grpId="0"/>
      <p:bldP spid="63" grpId="0" animBg="1"/>
      <p:bldP spid="69" grpId="0" animBg="1"/>
      <p:bldP spid="71" grpId="0"/>
      <p:bldP spid="98" grpId="0" animBg="1"/>
      <p:bldP spid="72" grpId="0" animBg="1"/>
      <p:bldP spid="73" grpId="0"/>
      <p:bldP spid="79" grpId="0" animBg="1"/>
      <p:bldP spid="81" grpId="0"/>
      <p:bldP spid="82" grpId="0" animBg="1"/>
      <p:bldP spid="84" grpId="0" animBg="1"/>
      <p:bldP spid="85" grpId="0"/>
      <p:bldP spid="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Arrow Connector 74"/>
          <p:cNvCxnSpPr/>
          <p:nvPr/>
        </p:nvCxnSpPr>
        <p:spPr bwMode="auto">
          <a:xfrm>
            <a:off x="6311598" y="3886822"/>
            <a:ext cx="1307682"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 name="Title 1"/>
          <p:cNvSpPr>
            <a:spLocks noGrp="1"/>
          </p:cNvSpPr>
          <p:nvPr>
            <p:ph type="title"/>
          </p:nvPr>
        </p:nvSpPr>
        <p:spPr>
          <a:xfrm>
            <a:off x="150091" y="-21686"/>
            <a:ext cx="8890000" cy="1143000"/>
          </a:xfrm>
        </p:spPr>
        <p:txBody>
          <a:bodyPr>
            <a:normAutofit fontScale="90000"/>
          </a:bodyPr>
          <a:lstStyle/>
          <a:p>
            <a:r>
              <a:rPr lang="en-US" dirty="0" smtClean="0"/>
              <a:t>Is it possible to handle </a:t>
            </a:r>
            <a:br>
              <a:rPr lang="en-US" dirty="0" smtClean="0"/>
            </a:br>
            <a:r>
              <a:rPr lang="en-US" dirty="0" smtClean="0"/>
              <a:t>“more errors than entropy” (</a:t>
            </a:r>
            <a:r>
              <a:rPr lang="en-US" i="1" dirty="0" smtClean="0">
                <a:latin typeface="Times New Roman"/>
                <a:cs typeface="Times New Roman"/>
              </a:rPr>
              <a:t>t</a:t>
            </a:r>
            <a:r>
              <a:rPr lang="en-US" dirty="0" smtClean="0">
                <a:latin typeface="Times New Roman"/>
                <a:cs typeface="Times New Roman"/>
              </a:rPr>
              <a:t> &gt; </a:t>
            </a:r>
            <a:r>
              <a:rPr lang="en-US" i="1" dirty="0" smtClean="0">
                <a:latin typeface="Times New Roman"/>
                <a:cs typeface="Times New Roman"/>
              </a:rPr>
              <a:t>k</a:t>
            </a:r>
            <a:r>
              <a:rPr lang="en-US" dirty="0" smtClean="0"/>
              <a:t>)?</a:t>
            </a:r>
            <a:endParaRPr lang="en-US" dirty="0"/>
          </a:p>
        </p:txBody>
      </p:sp>
      <p:sp>
        <p:nvSpPr>
          <p:cNvPr id="9" name="Oval 8"/>
          <p:cNvSpPr/>
          <p:nvPr/>
        </p:nvSpPr>
        <p:spPr bwMode="auto">
          <a:xfrm>
            <a:off x="5722026" y="37409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5722026" y="39434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519237" y="356617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424284"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803906" y="348052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168263" y="35292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6684062" y="367690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916860" y="400748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554173" y="39202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6424284" y="34652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6089020" y="42138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584182" y="410014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6389348" y="36825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27" name="Group 26"/>
          <p:cNvGrpSpPr/>
          <p:nvPr/>
        </p:nvGrpSpPr>
        <p:grpSpPr>
          <a:xfrm>
            <a:off x="6233208" y="2034529"/>
            <a:ext cx="2407543" cy="1550397"/>
            <a:chOff x="6233208" y="2034529"/>
            <a:chExt cx="2407543" cy="1550397"/>
          </a:xfrm>
        </p:grpSpPr>
        <p:cxnSp>
          <p:nvCxnSpPr>
            <p:cNvPr id="4" name="Straight Arrow Connector 3"/>
            <p:cNvCxnSpPr>
              <a:endCxn id="13" idx="7"/>
            </p:cNvCxnSpPr>
            <p:nvPr/>
          </p:nvCxnSpPr>
          <p:spPr>
            <a:xfrm flipH="1">
              <a:off x="6630104" y="2496194"/>
              <a:ext cx="476222" cy="10887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6" idx="0"/>
            </p:cNvCxnSpPr>
            <p:nvPr/>
          </p:nvCxnSpPr>
          <p:spPr>
            <a:xfrm flipH="1">
              <a:off x="6233208" y="2496194"/>
              <a:ext cx="856581" cy="10330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v</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43" name="Oval 42"/>
          <p:cNvSpPr/>
          <p:nvPr/>
        </p:nvSpPr>
        <p:spPr bwMode="auto">
          <a:xfrm>
            <a:off x="1964062" y="527972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1031188" y="259409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1031188" y="59581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3099568" y="5619491"/>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777925" y="236485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2484882" y="308693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648036" y="367230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781542" y="40714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73988" y="574750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2774529" y="467107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16598" y="200335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nvGrpSpPr>
          <p:cNvPr id="64" name="Group 63"/>
          <p:cNvGrpSpPr/>
          <p:nvPr/>
        </p:nvGrpSpPr>
        <p:grpSpPr>
          <a:xfrm>
            <a:off x="1161077" y="1605695"/>
            <a:ext cx="2767517" cy="1481241"/>
            <a:chOff x="5873234" y="2034529"/>
            <a:chExt cx="2767517" cy="1481241"/>
          </a:xfrm>
        </p:grpSpPr>
        <p:cxnSp>
          <p:nvCxnSpPr>
            <p:cNvPr id="65" name="Straight Arrow Connector 64"/>
            <p:cNvCxnSpPr>
              <a:endCxn id="51" idx="0"/>
            </p:cNvCxnSpPr>
            <p:nvPr/>
          </p:nvCxnSpPr>
          <p:spPr>
            <a:xfrm flipH="1">
              <a:off x="7261984" y="2567056"/>
              <a:ext cx="22640" cy="948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45" idx="6"/>
            </p:cNvCxnSpPr>
            <p:nvPr/>
          </p:nvCxnSpPr>
          <p:spPr>
            <a:xfrm flipH="1">
              <a:off x="5873234" y="2567056"/>
              <a:ext cx="1411390" cy="5198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559165" y="2034529"/>
              <a:ext cx="2081586" cy="461665"/>
            </a:xfrm>
            <a:prstGeom prst="rect">
              <a:avLst/>
            </a:prstGeom>
            <a:noFill/>
          </p:spPr>
          <p:txBody>
            <a:bodyPr wrap="square" rtlCol="0">
              <a:spAutoFit/>
            </a:bodyPr>
            <a:lstStyle/>
            <a:p>
              <a:r>
                <a:rPr lang="en-US" sz="2400" dirty="0" smtClean="0"/>
                <a:t>Support of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sp>
        <p:nvSpPr>
          <p:cNvPr id="68" name="Oval 67"/>
          <p:cNvSpPr/>
          <p:nvPr/>
        </p:nvSpPr>
        <p:spPr bwMode="auto">
          <a:xfrm>
            <a:off x="1899117" y="36916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0" name="Rounded Rectangle 39"/>
          <p:cNvSpPr/>
          <p:nvPr/>
        </p:nvSpPr>
        <p:spPr>
          <a:xfrm>
            <a:off x="177401" y="1483950"/>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505412" y="1442709"/>
            <a:ext cx="4137707" cy="47152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36"/>
          <p:cNvSpPr>
            <a:spLocks noChangeArrowheads="1"/>
          </p:cNvSpPr>
          <p:nvPr/>
        </p:nvSpPr>
        <p:spPr bwMode="auto">
          <a:xfrm>
            <a:off x="587642" y="6262150"/>
            <a:ext cx="7906019" cy="469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Key derivation may be possible for </a:t>
            </a:r>
            <a:r>
              <a:rPr lang="en-US" sz="2000" b="1" i="1" dirty="0" smtClean="0">
                <a:latin typeface="Times New Roman"/>
                <a:cs typeface="Times New Roman"/>
              </a:rPr>
              <a:t>w</a:t>
            </a:r>
            <a:r>
              <a:rPr lang="en-US" sz="2000" b="1" baseline="-25000" dirty="0" smtClean="0">
                <a:latin typeface="Times New Roman"/>
                <a:cs typeface="Times New Roman"/>
              </a:rPr>
              <a:t>0</a:t>
            </a:r>
            <a:r>
              <a:rPr lang="en-US" sz="2000" b="1" dirty="0" smtClean="0"/>
              <a:t>, impossible for </a:t>
            </a:r>
            <a:r>
              <a:rPr lang="en-US" sz="2000" b="1" i="1" dirty="0" smtClean="0">
                <a:latin typeface="Times New Roman"/>
                <a:cs typeface="Times New Roman"/>
              </a:rPr>
              <a:t>v</a:t>
            </a:r>
            <a:r>
              <a:rPr lang="en-US" sz="2000" b="1" baseline="-25000" dirty="0" smtClean="0">
                <a:latin typeface="Times New Roman"/>
                <a:cs typeface="Times New Roman"/>
              </a:rPr>
              <a:t>0</a:t>
            </a:r>
          </a:p>
        </p:txBody>
      </p:sp>
      <p:sp>
        <p:nvSpPr>
          <p:cNvPr id="44" name="Oval 43"/>
          <p:cNvSpPr/>
          <p:nvPr/>
        </p:nvSpPr>
        <p:spPr>
          <a:xfrm>
            <a:off x="5566714" y="3137487"/>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15539" y="3886822"/>
            <a:ext cx="392117" cy="369332"/>
          </a:xfrm>
          <a:prstGeom prst="rect">
            <a:avLst/>
          </a:prstGeom>
        </p:spPr>
        <p:txBody>
          <a:bodyPr wrap="none">
            <a:spAutoFit/>
          </a:bodyPr>
          <a:lstStyle/>
          <a:p>
            <a:r>
              <a:rPr lang="en-US" b="1" i="1" dirty="0" smtClean="0">
                <a:solidFill>
                  <a:srgbClr val="FF0000"/>
                </a:solidFill>
                <a:latin typeface="Times New Roman"/>
                <a:cs typeface="Times New Roman"/>
              </a:rPr>
              <a:t>v</a:t>
            </a:r>
            <a:r>
              <a:rPr lang="en-US" b="1" baseline="-25000" dirty="0" smtClean="0">
                <a:solidFill>
                  <a:srgbClr val="FF0000"/>
                </a:solidFill>
                <a:latin typeface="Times New Roman"/>
                <a:cs typeface="Times New Roman"/>
              </a:rPr>
              <a:t>1</a:t>
            </a:r>
            <a:endParaRPr lang="en-US" b="1" dirty="0">
              <a:solidFill>
                <a:srgbClr val="FF0000"/>
              </a:solidFill>
            </a:endParaRPr>
          </a:p>
        </p:txBody>
      </p:sp>
      <p:sp>
        <p:nvSpPr>
          <p:cNvPr id="49" name="Oval 48"/>
          <p:cNvSpPr/>
          <p:nvPr/>
        </p:nvSpPr>
        <p:spPr bwMode="auto">
          <a:xfrm>
            <a:off x="6253924" y="3823461"/>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58" name="Straight Arrow Connector 57"/>
          <p:cNvCxnSpPr/>
          <p:nvPr/>
        </p:nvCxnSpPr>
        <p:spPr bwMode="auto">
          <a:xfrm flipV="1">
            <a:off x="8254429" y="381059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9" name="TextBox 58"/>
          <p:cNvSpPr txBox="1"/>
          <p:nvPr/>
        </p:nvSpPr>
        <p:spPr>
          <a:xfrm>
            <a:off x="8294435" y="3294103"/>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60" name="Trapezoid 59"/>
          <p:cNvSpPr/>
          <p:nvPr/>
        </p:nvSpPr>
        <p:spPr bwMode="auto">
          <a:xfrm rot="5400000">
            <a:off x="7598739" y="3444346"/>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cxnSp>
        <p:nvCxnSpPr>
          <p:cNvPr id="61" name="Straight Arrow Connector 60"/>
          <p:cNvCxnSpPr>
            <a:stCxn id="49" idx="1"/>
          </p:cNvCxnSpPr>
          <p:nvPr/>
        </p:nvCxnSpPr>
        <p:spPr bwMode="auto">
          <a:xfrm flipH="1" flipV="1">
            <a:off x="5851915" y="3294103"/>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62" name="TextBox 61"/>
          <p:cNvSpPr txBox="1"/>
          <p:nvPr/>
        </p:nvSpPr>
        <p:spPr>
          <a:xfrm>
            <a:off x="7591549" y="3494739"/>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63" name="Rectangle 36"/>
          <p:cNvSpPr>
            <a:spLocks noChangeArrowheads="1"/>
          </p:cNvSpPr>
          <p:nvPr/>
        </p:nvSpPr>
        <p:spPr bwMode="auto">
          <a:xfrm>
            <a:off x="5212958" y="4976176"/>
            <a:ext cx="2544246" cy="98621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For any construction adversary learns r by running with </a:t>
            </a:r>
            <a:r>
              <a:rPr lang="en-US" sz="2000" b="1" i="1" dirty="0" smtClean="0">
                <a:latin typeface="Times New Roman"/>
                <a:cs typeface="Times New Roman"/>
              </a:rPr>
              <a:t>v</a:t>
            </a:r>
            <a:r>
              <a:rPr lang="en-US" sz="2000" b="1" baseline="-25000" dirty="0" smtClean="0">
                <a:latin typeface="Times New Roman"/>
                <a:cs typeface="Times New Roman"/>
              </a:rPr>
              <a:t>1</a:t>
            </a:r>
          </a:p>
        </p:txBody>
      </p:sp>
      <p:sp>
        <p:nvSpPr>
          <p:cNvPr id="69" name="Rectangle 68"/>
          <p:cNvSpPr/>
          <p:nvPr/>
        </p:nvSpPr>
        <p:spPr>
          <a:xfrm>
            <a:off x="8346278" y="3263906"/>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8322786" y="3263906"/>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71" name="Rectangle 70"/>
          <p:cNvSpPr/>
          <p:nvPr/>
        </p:nvSpPr>
        <p:spPr>
          <a:xfrm rot="2488448">
            <a:off x="5926235" y="3132911"/>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74" name="Oval 73"/>
          <p:cNvSpPr/>
          <p:nvPr/>
        </p:nvSpPr>
        <p:spPr bwMode="auto">
          <a:xfrm>
            <a:off x="1521765" y="3440919"/>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TextBox 79"/>
          <p:cNvSpPr txBox="1"/>
          <p:nvPr/>
        </p:nvSpPr>
        <p:spPr>
          <a:xfrm>
            <a:off x="5151993" y="425581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87" name="Oval 86"/>
          <p:cNvSpPr/>
          <p:nvPr/>
        </p:nvSpPr>
        <p:spPr>
          <a:xfrm>
            <a:off x="846487" y="2750999"/>
            <a:ext cx="1462875" cy="146287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395312" y="3500334"/>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cxnSp>
        <p:nvCxnSpPr>
          <p:cNvPr id="89" name="Straight Arrow Connector 88"/>
          <p:cNvCxnSpPr/>
          <p:nvPr/>
        </p:nvCxnSpPr>
        <p:spPr bwMode="auto">
          <a:xfrm flipH="1" flipV="1">
            <a:off x="1131688" y="2907615"/>
            <a:ext cx="421031" cy="548106"/>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90" name="Rectangle 89"/>
          <p:cNvSpPr/>
          <p:nvPr/>
        </p:nvSpPr>
        <p:spPr>
          <a:xfrm rot="2488448">
            <a:off x="1206008" y="2746423"/>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cxnSp>
        <p:nvCxnSpPr>
          <p:cNvPr id="91" name="Straight Arrow Connector 90"/>
          <p:cNvCxnSpPr/>
          <p:nvPr/>
        </p:nvCxnSpPr>
        <p:spPr bwMode="auto">
          <a:xfrm flipV="1">
            <a:off x="1663586" y="3490327"/>
            <a:ext cx="1226758" cy="20014"/>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92" name="Straight Arrow Connector 91"/>
          <p:cNvCxnSpPr/>
          <p:nvPr/>
        </p:nvCxnSpPr>
        <p:spPr bwMode="auto">
          <a:xfrm flipV="1">
            <a:off x="3525492" y="3418357"/>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93" name="TextBox 92"/>
          <p:cNvSpPr txBox="1"/>
          <p:nvPr/>
        </p:nvSpPr>
        <p:spPr>
          <a:xfrm>
            <a:off x="3565498" y="290186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94" name="Trapezoid 93"/>
          <p:cNvSpPr/>
          <p:nvPr/>
        </p:nvSpPr>
        <p:spPr bwMode="auto">
          <a:xfrm rot="5400000">
            <a:off x="2869802" y="3052110"/>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95" name="TextBox 94"/>
          <p:cNvSpPr txBox="1"/>
          <p:nvPr/>
        </p:nvSpPr>
        <p:spPr>
          <a:xfrm>
            <a:off x="2862612" y="3102503"/>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sp>
        <p:nvSpPr>
          <p:cNvPr id="96" name="Rectangle 95"/>
          <p:cNvSpPr/>
          <p:nvPr/>
        </p:nvSpPr>
        <p:spPr>
          <a:xfrm>
            <a:off x="3617341" y="2871670"/>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3593849" y="2871670"/>
            <a:ext cx="321272" cy="461665"/>
          </a:xfrm>
          <a:prstGeom prst="rect">
            <a:avLst/>
          </a:prstGeom>
          <a:noFill/>
        </p:spPr>
        <p:txBody>
          <a:bodyPr wrap="none" rtlCol="0">
            <a:spAutoFit/>
          </a:bodyPr>
          <a:lstStyle/>
          <a:p>
            <a:r>
              <a:rPr lang="en-US" sz="2400" dirty="0" smtClean="0">
                <a:solidFill>
                  <a:srgbClr val="FFFFFF"/>
                </a:solidFill>
                <a:latin typeface="Times New Roman"/>
                <a:cs typeface="Times New Roman"/>
              </a:rPr>
              <a:t>?</a:t>
            </a:r>
            <a:endParaRPr lang="en-US" sz="2400" dirty="0">
              <a:solidFill>
                <a:srgbClr val="FFFFFF"/>
              </a:solidFill>
              <a:latin typeface="Times New Roman"/>
              <a:cs typeface="Times New Roman"/>
            </a:endParaRPr>
          </a:p>
        </p:txBody>
      </p:sp>
      <p:sp>
        <p:nvSpPr>
          <p:cNvPr id="72" name="Rectangle 36"/>
          <p:cNvSpPr>
            <a:spLocks noChangeArrowheads="1"/>
          </p:cNvSpPr>
          <p:nvPr/>
        </p:nvSpPr>
        <p:spPr bwMode="auto">
          <a:xfrm>
            <a:off x="4426937" y="1231351"/>
            <a:ext cx="4182115" cy="7486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000" b="1" dirty="0" smtClean="0"/>
              <a:t>To distinguish between </a:t>
            </a:r>
            <a:r>
              <a:rPr lang="en-US" sz="2000" b="1" i="1" dirty="0" smtClean="0">
                <a:latin typeface="Times New Roman"/>
                <a:cs typeface="Times New Roman"/>
              </a:rPr>
              <a:t>w</a:t>
            </a:r>
            <a:r>
              <a:rPr lang="en-US" sz="2000" b="1" baseline="-25000" dirty="0" smtClean="0">
                <a:latin typeface="Times New Roman"/>
                <a:cs typeface="Times New Roman"/>
              </a:rPr>
              <a:t>0</a:t>
            </a:r>
            <a:r>
              <a:rPr lang="en-US" sz="2000" b="1" dirty="0" smtClean="0"/>
              <a:t> and </a:t>
            </a:r>
            <a:r>
              <a:rPr lang="en-US" sz="2000" b="1" i="1" dirty="0" smtClean="0">
                <a:latin typeface="Times New Roman"/>
                <a:cs typeface="Times New Roman"/>
              </a:rPr>
              <a:t>v</a:t>
            </a:r>
            <a:r>
              <a:rPr lang="en-US" sz="2000" b="1" baseline="-25000" dirty="0" smtClean="0">
                <a:latin typeface="Times New Roman"/>
                <a:cs typeface="Times New Roman"/>
              </a:rPr>
              <a:t>0</a:t>
            </a:r>
            <a:r>
              <a:rPr lang="en-US" sz="2000" b="1" dirty="0" smtClean="0"/>
              <a:t> must consider more than just </a:t>
            </a:r>
            <a:r>
              <a:rPr lang="en-US" sz="2000" b="1" i="1" dirty="0" smtClean="0">
                <a:latin typeface="Times New Roman"/>
                <a:cs typeface="Times New Roman"/>
              </a:rPr>
              <a:t>t</a:t>
            </a:r>
            <a:r>
              <a:rPr lang="en-US" sz="2000" b="1" dirty="0" smtClean="0"/>
              <a:t> and </a:t>
            </a:r>
            <a:r>
              <a:rPr lang="en-US" sz="2000" b="1" i="1" dirty="0" smtClean="0">
                <a:latin typeface="Times New Roman"/>
                <a:cs typeface="Times New Roman"/>
              </a:rPr>
              <a:t>k</a:t>
            </a:r>
            <a:endParaRPr lang="en-US" sz="2000" b="1" i="1" baseline="-25000" dirty="0" smtClean="0">
              <a:latin typeface="Times New Roman"/>
              <a:cs typeface="Times New Roman"/>
            </a:endParaRPr>
          </a:p>
        </p:txBody>
      </p:sp>
      <p:sp>
        <p:nvSpPr>
          <p:cNvPr id="73" name="Rectangle 36"/>
          <p:cNvSpPr>
            <a:spLocks noChangeArrowheads="1"/>
          </p:cNvSpPr>
          <p:nvPr/>
        </p:nvSpPr>
        <p:spPr bwMode="auto">
          <a:xfrm>
            <a:off x="605607" y="4728981"/>
            <a:ext cx="3280993" cy="124915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000" b="1" dirty="0" smtClean="0"/>
              <a:t>The likelihood of adversary picking a point </a:t>
            </a:r>
            <a:r>
              <a:rPr lang="en-US" sz="2000" b="1" i="1" dirty="0" smtClean="0">
                <a:latin typeface="Times New Roman"/>
                <a:cs typeface="Times New Roman"/>
              </a:rPr>
              <a:t>w</a:t>
            </a:r>
            <a:r>
              <a:rPr lang="en-US" sz="2000" b="1" baseline="-25000" dirty="0" smtClean="0">
                <a:latin typeface="Times New Roman"/>
                <a:cs typeface="Times New Roman"/>
              </a:rPr>
              <a:t>1</a:t>
            </a:r>
            <a:r>
              <a:rPr lang="en-US" sz="2000" b="1" dirty="0" smtClean="0"/>
              <a:t> close</a:t>
            </a:r>
            <a:br>
              <a:rPr lang="en-US" sz="2000" b="1" dirty="0" smtClean="0"/>
            </a:br>
            <a:r>
              <a:rPr lang="en-US" sz="2000" b="1" dirty="0" smtClean="0"/>
              <a:t> enough to recover </a:t>
            </a:r>
            <a:r>
              <a:rPr lang="en-US" sz="2000" b="1" i="1" dirty="0" smtClean="0">
                <a:latin typeface="Times New Roman"/>
                <a:cs typeface="Times New Roman"/>
              </a:rPr>
              <a:t>r</a:t>
            </a:r>
            <a:r>
              <a:rPr lang="en-US" sz="2000" b="1" dirty="0" smtClean="0"/>
              <a:t> is low</a:t>
            </a:r>
            <a:endParaRPr lang="en-US" sz="2000" b="1" baseline="-25000" dirty="0" smtClean="0">
              <a:latin typeface="Times New Roman"/>
              <a:cs typeface="Times New Roman"/>
            </a:endParaRPr>
          </a:p>
        </p:txBody>
      </p:sp>
    </p:spTree>
    <p:extLst>
      <p:ext uri="{BB962C8B-B14F-4D97-AF65-F5344CB8AC3E}">
        <p14:creationId xmlns:p14="http://schemas.microsoft.com/office/powerpoint/2010/main" val="12521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Stop using secure sketches</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Exploit structure of source beyond entropy</a:t>
            </a:r>
          </a:p>
          <a:p>
            <a:pPr marL="914400" lvl="1" indent="-514350"/>
            <a:r>
              <a:rPr lang="en-US" dirty="0" smtClean="0"/>
              <a:t>Need to understand what structure is helpful</a:t>
            </a:r>
          </a:p>
          <a:p>
            <a:pPr marL="400050" lvl="1" indent="0">
              <a:buNone/>
            </a:pPr>
            <a:endParaRPr lang="en-US" dirty="0" smtClean="0"/>
          </a:p>
        </p:txBody>
      </p:sp>
    </p:spTree>
    <p:extLst>
      <p:ext uri="{BB962C8B-B14F-4D97-AF65-F5344CB8AC3E}">
        <p14:creationId xmlns:p14="http://schemas.microsoft.com/office/powerpoint/2010/main" val="16048241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a:bodyPr>
          <a:lstStyle/>
          <a:p>
            <a:r>
              <a:rPr lang="en-US" dirty="0" smtClean="0"/>
              <a:t>Understand the structure of source</a:t>
            </a:r>
            <a:endParaRPr lang="en-US" dirty="0"/>
          </a:p>
        </p:txBody>
      </p:sp>
      <p:sp>
        <p:nvSpPr>
          <p:cNvPr id="7" name="Oval 6"/>
          <p:cNvSpPr/>
          <p:nvPr/>
        </p:nvSpPr>
        <p:spPr>
          <a:xfrm>
            <a:off x="5090063" y="2248709"/>
            <a:ext cx="2194560" cy="2194560"/>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bwMode="auto">
          <a:xfrm>
            <a:off x="5320131" y="341944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559164" y="2963335"/>
            <a:ext cx="443626" cy="369332"/>
          </a:xfrm>
          <a:prstGeom prst="rect">
            <a:avLst/>
          </a:prstGeom>
        </p:spPr>
        <p:txBody>
          <a:bodyPr wrap="none">
            <a:spAutoFit/>
          </a:bodyPr>
          <a:lstStyle/>
          <a:p>
            <a:r>
              <a:rPr lang="en-US" b="1" i="1" dirty="0">
                <a:solidFill>
                  <a:srgbClr val="FF0000"/>
                </a:solidFill>
                <a:latin typeface="Times New Roman"/>
                <a:cs typeface="Times New Roman"/>
              </a:rPr>
              <a:t>w</a:t>
            </a:r>
            <a:r>
              <a:rPr lang="en-US" b="1" baseline="-25000" dirty="0">
                <a:solidFill>
                  <a:srgbClr val="FF0000"/>
                </a:solidFill>
                <a:latin typeface="Times New Roman"/>
                <a:cs typeface="Times New Roman"/>
              </a:rPr>
              <a:t>1</a:t>
            </a:r>
            <a:endParaRPr lang="en-US" b="1" dirty="0">
              <a:solidFill>
                <a:srgbClr val="FF0000"/>
              </a:solidFill>
            </a:endParaRPr>
          </a:p>
        </p:txBody>
      </p:sp>
      <p:sp>
        <p:nvSpPr>
          <p:cNvPr id="12" name="Oval 11"/>
          <p:cNvSpPr/>
          <p:nvPr/>
        </p:nvSpPr>
        <p:spPr bwMode="auto">
          <a:xfrm>
            <a:off x="6197285"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052731"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114282" y="469263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7554335" y="467196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549343" y="150495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806154" y="24713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484122" y="467628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732431" y="39126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7254001"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57082" y="448200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771797" y="440792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5995742"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6103319" y="3275705"/>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31" name="Straight Arrow Connector 30"/>
          <p:cNvCxnSpPr/>
          <p:nvPr/>
        </p:nvCxnSpPr>
        <p:spPr bwMode="auto">
          <a:xfrm flipV="1">
            <a:off x="6294395" y="3305618"/>
            <a:ext cx="1297154" cy="32385"/>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2" name="Straight Arrow Connector 31"/>
          <p:cNvCxnSpPr/>
          <p:nvPr/>
        </p:nvCxnSpPr>
        <p:spPr bwMode="auto">
          <a:xfrm flipV="1">
            <a:off x="8254429" y="3294017"/>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34" name="Rectangle 33"/>
          <p:cNvSpPr/>
          <p:nvPr/>
        </p:nvSpPr>
        <p:spPr>
          <a:xfrm>
            <a:off x="8317927" y="2777527"/>
            <a:ext cx="365760" cy="453423"/>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8294435" y="2777527"/>
            <a:ext cx="405430" cy="461665"/>
          </a:xfrm>
          <a:prstGeom prst="rect">
            <a:avLst/>
          </a:prstGeom>
          <a:noFill/>
        </p:spPr>
        <p:txBody>
          <a:bodyPr wrap="none" rtlCol="0">
            <a:spAutoFit/>
          </a:bodyPr>
          <a:lstStyle/>
          <a:p>
            <a:r>
              <a:rPr lang="en-US" sz="2400" i="1" dirty="0" smtClean="0">
                <a:solidFill>
                  <a:srgbClr val="FFFFFF"/>
                </a:solidFill>
                <a:latin typeface="Times New Roman"/>
                <a:cs typeface="Times New Roman"/>
              </a:rPr>
              <a:t>r</a:t>
            </a:r>
            <a:endParaRPr lang="en-US" sz="2400" i="1" dirty="0">
              <a:solidFill>
                <a:srgbClr val="FFFFFF"/>
              </a:solidFill>
              <a:latin typeface="Times New Roman"/>
              <a:cs typeface="Times New Roman"/>
            </a:endParaRPr>
          </a:p>
        </p:txBody>
      </p:sp>
      <p:sp>
        <p:nvSpPr>
          <p:cNvPr id="37" name="Trapezoid 36"/>
          <p:cNvSpPr/>
          <p:nvPr/>
        </p:nvSpPr>
        <p:spPr bwMode="auto">
          <a:xfrm rot="5400000">
            <a:off x="7598739" y="2927770"/>
            <a:ext cx="668853" cy="627770"/>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38" name="TextBox 37"/>
          <p:cNvSpPr txBox="1"/>
          <p:nvPr/>
        </p:nvSpPr>
        <p:spPr>
          <a:xfrm>
            <a:off x="7591549" y="2978163"/>
            <a:ext cx="532991" cy="359840"/>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cxnSp>
        <p:nvCxnSpPr>
          <p:cNvPr id="40" name="Straight Arrow Connector 39"/>
          <p:cNvCxnSpPr/>
          <p:nvPr/>
        </p:nvCxnSpPr>
        <p:spPr bwMode="auto">
          <a:xfrm flipH="1" flipV="1">
            <a:off x="5829303" y="2340924"/>
            <a:ext cx="324662" cy="934781"/>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41" name="Rectangle 40"/>
          <p:cNvSpPr/>
          <p:nvPr/>
        </p:nvSpPr>
        <p:spPr>
          <a:xfrm rot="4179712">
            <a:off x="5721536" y="2638290"/>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sp>
        <p:nvSpPr>
          <p:cNvPr id="29" name="TextBox 28"/>
          <p:cNvSpPr txBox="1"/>
          <p:nvPr/>
        </p:nvSpPr>
        <p:spPr>
          <a:xfrm>
            <a:off x="19306" y="1036950"/>
            <a:ext cx="9020785" cy="4401205"/>
          </a:xfrm>
          <a:prstGeom prst="rect">
            <a:avLst/>
          </a:prstGeom>
          <a:noFill/>
        </p:spPr>
        <p:txBody>
          <a:bodyPr wrap="square" rtlCol="0">
            <a:spAutoFit/>
          </a:bodyPr>
          <a:lstStyle/>
          <a:p>
            <a:pPr marL="342900" indent="-342900">
              <a:buFont typeface="Arial"/>
              <a:buChar char="•"/>
            </a:pPr>
            <a:r>
              <a:rPr lang="en-US" sz="2800" dirty="0" smtClean="0"/>
              <a:t>Minimum necessary condition for fuzzy extraction:</a:t>
            </a:r>
            <a:br>
              <a:rPr lang="en-US" sz="2800" dirty="0" smtClean="0"/>
            </a:br>
            <a:r>
              <a:rPr lang="en-US" sz="2800" dirty="0" smtClean="0"/>
              <a:t>weight inside any </a:t>
            </a:r>
            <a:r>
              <a:rPr lang="en-US" sz="2800" i="1" dirty="0" err="1" smtClean="0">
                <a:latin typeface="Times New Roman"/>
                <a:cs typeface="Times New Roman"/>
              </a:rPr>
              <a:t>B</a:t>
            </a:r>
            <a:r>
              <a:rPr lang="en-US" sz="2800" i="1" baseline="-25000" dirty="0" err="1" smtClean="0">
                <a:latin typeface="Times New Roman"/>
                <a:cs typeface="Times New Roman"/>
              </a:rPr>
              <a:t>t</a:t>
            </a:r>
            <a:r>
              <a:rPr lang="en-US" sz="2800" dirty="0" smtClean="0"/>
              <a:t> must be small</a:t>
            </a:r>
          </a:p>
          <a:p>
            <a:pPr marL="342900" indent="-342900">
              <a:buFont typeface="Arial"/>
              <a:buChar char="•"/>
            </a:pPr>
            <a:r>
              <a:rPr lang="en-US" sz="2800" dirty="0" smtClean="0"/>
              <a:t>Let </a:t>
            </a:r>
            <a:r>
              <a:rPr lang="en-US" sz="2800" i="1" dirty="0" err="1" smtClean="0">
                <a:latin typeface="Times New Roman"/>
                <a:cs typeface="Times New Roman"/>
              </a:rPr>
              <a:t>H</a:t>
            </a:r>
            <a:r>
              <a:rPr lang="en-US" sz="2800" baseline="-25000" dirty="0" err="1" smtClean="0">
                <a:latin typeface="Times New Roman"/>
                <a:cs typeface="Times New Roman"/>
              </a:rPr>
              <a:t>fuzz</a:t>
            </a:r>
            <a:r>
              <a:rPr lang="en-US" sz="2800" dirty="0" smtClean="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 = log (1/max </a:t>
            </a:r>
            <a:r>
              <a:rPr lang="en-US" sz="2800" dirty="0" err="1" smtClean="0">
                <a:latin typeface="Times New Roman"/>
                <a:cs typeface="Times New Roman"/>
              </a:rPr>
              <a:t>wt</a:t>
            </a:r>
            <a:r>
              <a:rPr lang="en-US" sz="2800" dirty="0" smtClean="0">
                <a:latin typeface="Times New Roman"/>
                <a:cs typeface="Times New Roman"/>
              </a:rPr>
              <a:t>(</a:t>
            </a:r>
            <a:r>
              <a:rPr lang="en-US" sz="2800" i="1" dirty="0" err="1" smtClean="0">
                <a:latin typeface="Times New Roman"/>
                <a:cs typeface="Times New Roman"/>
              </a:rPr>
              <a:t>B</a:t>
            </a:r>
            <a:r>
              <a:rPr lang="en-US" sz="2800" i="1" baseline="-25000" dirty="0" err="1" smtClean="0">
                <a:latin typeface="Times New Roman"/>
                <a:cs typeface="Times New Roman"/>
              </a:rPr>
              <a:t>t</a:t>
            </a:r>
            <a:r>
              <a:rPr lang="en-US" sz="2800" dirty="0" smtClean="0">
                <a:latin typeface="Times New Roman"/>
                <a:cs typeface="Times New Roman"/>
              </a:rPr>
              <a:t>))</a:t>
            </a:r>
          </a:p>
          <a:p>
            <a:pPr marL="342900" indent="-342900">
              <a:buFont typeface="Arial"/>
              <a:buChar char="•"/>
            </a:pPr>
            <a:endParaRPr lang="en-US" sz="2800" dirty="0" smtClean="0"/>
          </a:p>
          <a:p>
            <a:pPr marL="342900" indent="-342900">
              <a:buFont typeface="Arial"/>
              <a:buChar char="•"/>
            </a:pPr>
            <a:r>
              <a:rPr lang="en-US" sz="2800" dirty="0" smtClean="0"/>
              <a:t>Big </a:t>
            </a:r>
            <a:r>
              <a:rPr lang="en-US" sz="2800" i="1" dirty="0" err="1">
                <a:latin typeface="Times New Roman"/>
                <a:cs typeface="Times New Roman"/>
              </a:rPr>
              <a:t>H</a:t>
            </a:r>
            <a:r>
              <a:rPr lang="en-US" sz="2800" baseline="-25000" dirty="0" err="1">
                <a:latin typeface="Times New Roman"/>
                <a:cs typeface="Times New Roman"/>
              </a:rPr>
              <a:t>fuzz</a:t>
            </a:r>
            <a:r>
              <a:rPr lang="en-US" sz="2800" dirty="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a:t>
            </a:r>
            <a:r>
              <a:rPr lang="en-US" sz="2800" dirty="0" smtClean="0"/>
              <a:t> is necessary</a:t>
            </a:r>
            <a:endParaRPr lang="en-US" sz="2800" dirty="0" smtClean="0">
              <a:latin typeface="Times New Roman"/>
              <a:cs typeface="Times New Roman"/>
            </a:endParaRPr>
          </a:p>
          <a:p>
            <a:pPr marL="342900" indent="-342900">
              <a:buFont typeface="Arial"/>
              <a:buChar char="•"/>
            </a:pPr>
            <a:endParaRPr lang="en-US" sz="2800" dirty="0">
              <a:latin typeface="Times New Roman"/>
              <a:cs typeface="Times New Roman"/>
            </a:endParaRPr>
          </a:p>
          <a:p>
            <a:pPr marL="342900" indent="-342900">
              <a:buFont typeface="Arial"/>
              <a:buChar char="•"/>
            </a:pPr>
            <a:r>
              <a:rPr lang="en-US" sz="2800" dirty="0" smtClean="0"/>
              <a:t>Q: Is big </a:t>
            </a:r>
            <a:r>
              <a:rPr lang="en-US" sz="2800" i="1" dirty="0" err="1" smtClean="0">
                <a:latin typeface="Times New Roman"/>
                <a:cs typeface="Times New Roman"/>
              </a:rPr>
              <a:t>H</a:t>
            </a:r>
            <a:r>
              <a:rPr lang="en-US" sz="2800" baseline="-25000" dirty="0" err="1" smtClean="0">
                <a:latin typeface="Times New Roman"/>
                <a:cs typeface="Times New Roman"/>
              </a:rPr>
              <a:t>fuzz</a:t>
            </a:r>
            <a:r>
              <a:rPr lang="en-US" sz="2800" dirty="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a:t>
            </a:r>
            <a:r>
              <a:rPr lang="en-US" sz="2800" dirty="0" smtClean="0"/>
              <a:t> sufficient</a:t>
            </a:r>
            <a:br>
              <a:rPr lang="en-US" sz="2800" dirty="0" smtClean="0"/>
            </a:br>
            <a:r>
              <a:rPr lang="en-US" sz="2800" dirty="0" smtClean="0"/>
              <a:t>    for fuzzy extractors?</a:t>
            </a:r>
          </a:p>
          <a:p>
            <a:pPr marL="342900" indent="-342900">
              <a:buFont typeface="Arial"/>
              <a:buChar char="•"/>
            </a:pPr>
            <a:endParaRPr lang="en-US" sz="2800" dirty="0" smtClean="0">
              <a:latin typeface="Times New Roman"/>
              <a:cs typeface="Times New Roman"/>
            </a:endParaRPr>
          </a:p>
          <a:p>
            <a:endParaRPr lang="en-US" sz="2800" dirty="0">
              <a:latin typeface="Times New Roman"/>
              <a:cs typeface="Times New Roman"/>
            </a:endParaRPr>
          </a:p>
        </p:txBody>
      </p:sp>
    </p:spTree>
    <p:extLst>
      <p:ext uri="{BB962C8B-B14F-4D97-AF65-F5344CB8AC3E}">
        <p14:creationId xmlns:p14="http://schemas.microsoft.com/office/powerpoint/2010/main" val="1768441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animBg="1"/>
      <p:bldP spid="35" grpId="0"/>
      <p:bldP spid="37" grpId="0" animBg="1"/>
      <p:bldP spid="38" grpId="0"/>
      <p:bldP spid="2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big </a:t>
            </a:r>
            <a:r>
              <a:rPr lang="en-US" i="1" dirty="0" err="1">
                <a:latin typeface="Times New Roman"/>
                <a:cs typeface="Times New Roman"/>
              </a:rPr>
              <a:t>H</a:t>
            </a:r>
            <a:r>
              <a:rPr lang="en-US" baseline="-25000" dirty="0" err="1">
                <a:latin typeface="Times New Roman"/>
                <a:cs typeface="Times New Roman"/>
              </a:rPr>
              <a:t>fuzz</a:t>
            </a:r>
            <a:r>
              <a:rPr lang="en-US" dirty="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a:t>
            </a:r>
            <a:r>
              <a:rPr lang="en-US" dirty="0" smtClean="0"/>
              <a:t> sufficient?</a:t>
            </a:r>
            <a:r>
              <a:rPr lang="en-US" dirty="0"/>
              <a:t/>
            </a:r>
            <a:br>
              <a:rPr lang="en-US" dirty="0"/>
            </a:br>
            <a:endParaRPr lang="en-US" dirty="0"/>
          </a:p>
        </p:txBody>
      </p:sp>
      <p:sp>
        <p:nvSpPr>
          <p:cNvPr id="3" name="Content Placeholder 2"/>
          <p:cNvSpPr>
            <a:spLocks noGrp="1"/>
          </p:cNvSpPr>
          <p:nvPr>
            <p:ph idx="1"/>
          </p:nvPr>
        </p:nvSpPr>
        <p:spPr>
          <a:xfrm>
            <a:off x="170095" y="1381720"/>
            <a:ext cx="8890275" cy="4525963"/>
          </a:xfrm>
        </p:spPr>
        <p:txBody>
          <a:bodyPr>
            <a:normAutofit fontScale="85000" lnSpcReduction="20000"/>
          </a:bodyPr>
          <a:lstStyle/>
          <a:p>
            <a:r>
              <a:rPr lang="en-US" u="sng" dirty="0" err="1" smtClean="0"/>
              <a:t>Thm</a:t>
            </a:r>
            <a:r>
              <a:rPr lang="en-US" u="sng" dirty="0" smtClean="0"/>
              <a:t> [FRS]</a:t>
            </a:r>
            <a:r>
              <a:rPr lang="en-US" dirty="0" smtClean="0"/>
              <a:t>: Yes, if algorithms know exact distribution of </a:t>
            </a:r>
            <a:r>
              <a:rPr lang="en-US" i="1" dirty="0" smtClean="0">
                <a:latin typeface="Times New Roman"/>
                <a:cs typeface="Times New Roman"/>
              </a:rPr>
              <a:t>W</a:t>
            </a:r>
            <a:r>
              <a:rPr lang="en-US" baseline="-25000" dirty="0" smtClean="0">
                <a:latin typeface="Times New Roman"/>
                <a:cs typeface="Times New Roman"/>
              </a:rPr>
              <a:t>0</a:t>
            </a:r>
          </a:p>
          <a:p>
            <a:r>
              <a:rPr lang="en-US" dirty="0" smtClean="0">
                <a:latin typeface="Calibri"/>
                <a:cs typeface="Calibri"/>
              </a:rPr>
              <a:t>Imprudent to assume construction and adversary have same view of </a:t>
            </a:r>
            <a:r>
              <a:rPr lang="en-US" i="1" dirty="0" smtClean="0">
                <a:latin typeface="Times New Roman"/>
                <a:cs typeface="Times New Roman"/>
              </a:rPr>
              <a:t>W</a:t>
            </a:r>
            <a:r>
              <a:rPr lang="en-US" baseline="-25000" dirty="0" smtClean="0">
                <a:latin typeface="Times New Roman"/>
                <a:cs typeface="Times New Roman"/>
              </a:rPr>
              <a:t>0</a:t>
            </a:r>
          </a:p>
          <a:p>
            <a:pPr lvl="1"/>
            <a:r>
              <a:rPr lang="en-US" dirty="0" smtClean="0">
                <a:latin typeface="Calibri"/>
                <a:cs typeface="Calibri"/>
              </a:rPr>
              <a:t>Should assume adversary knows more about </a:t>
            </a:r>
            <a:r>
              <a:rPr lang="en-US" i="1" dirty="0" smtClean="0">
                <a:latin typeface="Times New Roman"/>
                <a:cs typeface="Times New Roman"/>
              </a:rPr>
              <a:t>W</a:t>
            </a:r>
            <a:r>
              <a:rPr lang="en-US" baseline="-25000" dirty="0" smtClean="0">
                <a:latin typeface="Times New Roman"/>
                <a:cs typeface="Times New Roman"/>
              </a:rPr>
              <a:t>0</a:t>
            </a:r>
            <a:endParaRPr lang="en-US" baseline="-25000" dirty="0" smtClean="0">
              <a:latin typeface="Times New Roman"/>
              <a:cs typeface="Times New Roman"/>
            </a:endParaRPr>
          </a:p>
          <a:p>
            <a:pPr lvl="1"/>
            <a:r>
              <a:rPr lang="en-US" dirty="0" smtClean="0">
                <a:latin typeface="Calibri"/>
                <a:cs typeface="Calibri"/>
              </a:rPr>
              <a:t>Deal with adversary knowledge by providing security for family </a:t>
            </a:r>
            <a:r>
              <a:rPr lang="en-US" i="1" dirty="0" smtClean="0">
                <a:latin typeface="Times New Roman"/>
                <a:cs typeface="Times New Roman"/>
              </a:rPr>
              <a:t>V</a:t>
            </a:r>
            <a:r>
              <a:rPr lang="en-US" dirty="0" smtClean="0">
                <a:latin typeface="Calibri"/>
                <a:cs typeface="Calibri"/>
              </a:rPr>
              <a:t> of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security should hold for whole family</a:t>
            </a:r>
          </a:p>
          <a:p>
            <a:r>
              <a:rPr lang="en-US" u="sng" dirty="0" err="1" smtClean="0">
                <a:latin typeface="Calibri"/>
                <a:cs typeface="Calibri"/>
              </a:rPr>
              <a:t>Thm</a:t>
            </a:r>
            <a:r>
              <a:rPr lang="en-US" u="sng" dirty="0" smtClean="0">
                <a:latin typeface="Calibri"/>
                <a:cs typeface="Calibri"/>
              </a:rPr>
              <a:t> [FRS]</a:t>
            </a:r>
            <a:r>
              <a:rPr lang="en-US" dirty="0" smtClean="0">
                <a:latin typeface="Calibri"/>
                <a:cs typeface="Calibri"/>
              </a:rPr>
              <a:t>: No if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is only known to come from a family </a:t>
            </a:r>
            <a:r>
              <a:rPr lang="en-US" i="1" dirty="0" smtClean="0">
                <a:latin typeface="Times New Roman"/>
                <a:cs typeface="Times New Roman"/>
              </a:rPr>
              <a:t>V</a:t>
            </a:r>
          </a:p>
          <a:p>
            <a:r>
              <a:rPr lang="en-US" dirty="0" smtClean="0">
                <a:solidFill>
                  <a:schemeClr val="bg1"/>
                </a:solidFill>
              </a:rPr>
              <a:t>A3: Yes if security is computational (using obfuscation)</a:t>
            </a:r>
            <a:br>
              <a:rPr lang="en-US" dirty="0" smtClean="0">
                <a:solidFill>
                  <a:schemeClr val="bg1"/>
                </a:solidFill>
              </a:rPr>
            </a:br>
            <a:r>
              <a:rPr lang="en-US" dirty="0" smtClean="0">
                <a:solidFill>
                  <a:schemeClr val="bg1"/>
                </a:solidFill>
              </a:rPr>
              <a:t>     [</a:t>
            </a:r>
            <a:r>
              <a:rPr lang="en-US" dirty="0" err="1" smtClean="0">
                <a:solidFill>
                  <a:schemeClr val="bg1"/>
                </a:solidFill>
              </a:rPr>
              <a:t>Bitansky</a:t>
            </a:r>
            <a:r>
              <a:rPr lang="en-US" dirty="0" smtClean="0">
                <a:solidFill>
                  <a:schemeClr val="bg1"/>
                </a:solidFill>
              </a:rPr>
              <a:t> Canetti </a:t>
            </a:r>
            <a:r>
              <a:rPr lang="en-US" dirty="0" err="1" smtClean="0">
                <a:solidFill>
                  <a:schemeClr val="bg1"/>
                </a:solidFill>
              </a:rPr>
              <a:t>Kalai</a:t>
            </a:r>
            <a:r>
              <a:rPr lang="en-US" dirty="0" smtClean="0">
                <a:solidFill>
                  <a:schemeClr val="bg1"/>
                </a:solidFill>
              </a:rPr>
              <a:t> </a:t>
            </a:r>
            <a:r>
              <a:rPr lang="en-US" dirty="0" err="1" smtClean="0">
                <a:solidFill>
                  <a:schemeClr val="bg1"/>
                </a:solidFill>
              </a:rPr>
              <a:t>Paneth</a:t>
            </a:r>
            <a:r>
              <a:rPr lang="en-US" dirty="0" smtClean="0">
                <a:solidFill>
                  <a:schemeClr val="bg1"/>
                </a:solidFill>
              </a:rPr>
              <a:t> 14]</a:t>
            </a:r>
          </a:p>
          <a:p>
            <a:r>
              <a:rPr lang="en-US" dirty="0" smtClean="0">
                <a:solidFill>
                  <a:schemeClr val="bg1"/>
                </a:solidFill>
              </a:rPr>
              <a:t>A4: No if security is information-theoretic</a:t>
            </a:r>
          </a:p>
          <a:p>
            <a:r>
              <a:rPr lang="en-US" dirty="0" smtClean="0">
                <a:solidFill>
                  <a:schemeClr val="bg1"/>
                </a:solidFill>
              </a:rPr>
              <a:t>A5: No if you try to build (computational) secure sketch</a:t>
            </a:r>
          </a:p>
          <a:p>
            <a:endParaRPr lang="en-US" dirty="0"/>
          </a:p>
        </p:txBody>
      </p:sp>
      <p:sp>
        <p:nvSpPr>
          <p:cNvPr id="5" name="Rectangle 36"/>
          <p:cNvSpPr>
            <a:spLocks noChangeArrowheads="1"/>
          </p:cNvSpPr>
          <p:nvPr/>
        </p:nvSpPr>
        <p:spPr bwMode="auto">
          <a:xfrm>
            <a:off x="170095" y="4910317"/>
            <a:ext cx="8890276" cy="1179614"/>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Arial"/>
                <a:cs typeface="Arial"/>
              </a:rPr>
              <a:t>Will show negative result for secure sketches</a:t>
            </a:r>
            <a:br>
              <a:rPr lang="en-US" sz="2400" b="1" dirty="0" smtClean="0">
                <a:latin typeface="Arial"/>
                <a:cs typeface="Arial"/>
              </a:rPr>
            </a:br>
            <a:r>
              <a:rPr lang="en-US" sz="2400" b="1" dirty="0" smtClean="0">
                <a:latin typeface="Arial"/>
                <a:cs typeface="Arial"/>
              </a:rPr>
              <a:t>(negative result for fuzzy extractors more complicated)</a:t>
            </a:r>
            <a:endParaRPr lang="en-US" sz="2400" b="1" i="1" dirty="0" smtClean="0">
              <a:latin typeface="Times New Roman"/>
              <a:cs typeface="Times New Roman"/>
            </a:endParaRPr>
          </a:p>
        </p:txBody>
      </p:sp>
    </p:spTree>
    <p:extLst>
      <p:ext uri="{BB962C8B-B14F-4D97-AF65-F5344CB8AC3E}">
        <p14:creationId xmlns:p14="http://schemas.microsoft.com/office/powerpoint/2010/main" val="242693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40" y="274638"/>
            <a:ext cx="9003672" cy="1143000"/>
          </a:xfrm>
        </p:spPr>
        <p:txBody>
          <a:bodyPr>
            <a:normAutofit fontScale="90000"/>
          </a:bodyPr>
          <a:lstStyle/>
          <a:p>
            <a:r>
              <a:rPr lang="en-US" u="sng" dirty="0" err="1" smtClean="0">
                <a:cs typeface="Calibri"/>
              </a:rPr>
              <a:t>Thm</a:t>
            </a:r>
            <a:r>
              <a:rPr lang="en-US" u="sng" dirty="0" smtClean="0">
                <a:cs typeface="Calibri"/>
              </a:rPr>
              <a:t> [FRS]</a:t>
            </a:r>
            <a:r>
              <a:rPr lang="en-US" dirty="0" smtClean="0">
                <a:cs typeface="Calibri"/>
              </a:rPr>
              <a:t>: </a:t>
            </a:r>
            <a:r>
              <a:rPr lang="en-US" dirty="0">
                <a:cs typeface="Calibri"/>
              </a:rPr>
              <a:t>No if </a:t>
            </a:r>
            <a:r>
              <a:rPr lang="en-US" i="1" dirty="0" smtClean="0">
                <a:latin typeface="Times New Roman"/>
                <a:cs typeface="Times New Roman"/>
              </a:rPr>
              <a:t>W</a:t>
            </a:r>
            <a:r>
              <a:rPr lang="en-US" baseline="-25000" dirty="0" smtClean="0">
                <a:latin typeface="Times New Roman"/>
                <a:cs typeface="Times New Roman"/>
              </a:rPr>
              <a:t>0</a:t>
            </a:r>
            <a:r>
              <a:rPr lang="en-US" dirty="0" smtClean="0">
                <a:cs typeface="Calibri"/>
              </a:rPr>
              <a:t> comes </a:t>
            </a:r>
            <a:r>
              <a:rPr lang="en-US" dirty="0">
                <a:cs typeface="Calibri"/>
              </a:rPr>
              <a:t>from a family </a:t>
            </a:r>
            <a:r>
              <a:rPr lang="en-US" i="1" dirty="0">
                <a:latin typeface="Times New Roman"/>
                <a:cs typeface="Times New Roman"/>
              </a:rPr>
              <a:t>V</a:t>
            </a:r>
          </a:p>
        </p:txBody>
      </p:sp>
      <p:sp>
        <p:nvSpPr>
          <p:cNvPr id="3" name="Content Placeholder 2"/>
          <p:cNvSpPr>
            <a:spLocks noGrp="1"/>
          </p:cNvSpPr>
          <p:nvPr>
            <p:ph idx="1"/>
          </p:nvPr>
        </p:nvSpPr>
        <p:spPr>
          <a:xfrm>
            <a:off x="457200" y="1320801"/>
            <a:ext cx="8229600" cy="3030904"/>
          </a:xfrm>
        </p:spPr>
        <p:txBody>
          <a:bodyPr>
            <a:normAutofit fontScale="92500" lnSpcReduction="20000"/>
          </a:bodyPr>
          <a:lstStyle/>
          <a:p>
            <a:r>
              <a:rPr lang="en-US" dirty="0" smtClean="0"/>
              <a:t>Describe a family of distributions </a:t>
            </a:r>
            <a:r>
              <a:rPr lang="en-US" i="1" dirty="0" smtClean="0">
                <a:latin typeface="Times New Roman"/>
                <a:cs typeface="Times New Roman"/>
              </a:rPr>
              <a:t>V</a:t>
            </a:r>
            <a:endParaRPr lang="en-US" dirty="0" smtClean="0"/>
          </a:p>
          <a:p>
            <a:endParaRPr lang="en-US" dirty="0" smtClean="0"/>
          </a:p>
          <a:p>
            <a:r>
              <a:rPr lang="en-US" dirty="0" smtClean="0"/>
              <a:t>For any fuzzy extractor </a:t>
            </a:r>
            <a:r>
              <a:rPr lang="en-US" i="1" dirty="0" smtClean="0">
                <a:latin typeface="Times New Roman"/>
                <a:cs typeface="Times New Roman"/>
              </a:rPr>
              <a:t>Gen</a:t>
            </a:r>
            <a:r>
              <a:rPr lang="en-US" dirty="0" smtClean="0">
                <a:latin typeface="Times New Roman"/>
                <a:cs typeface="Times New Roman"/>
              </a:rPr>
              <a:t>,</a:t>
            </a:r>
            <a:r>
              <a:rPr lang="en-US" i="1" dirty="0" smtClean="0">
                <a:latin typeface="Times New Roman"/>
                <a:cs typeface="Times New Roman"/>
              </a:rPr>
              <a:t> Rep</a:t>
            </a:r>
            <a:r>
              <a:rPr lang="en-US" dirty="0" smtClean="0"/>
              <a:t/>
            </a:r>
            <a:br>
              <a:rPr lang="en-US" dirty="0" smtClean="0"/>
            </a:br>
            <a:r>
              <a:rPr lang="en-US" dirty="0" smtClean="0"/>
              <a:t>for most </a:t>
            </a:r>
            <a:r>
              <a:rPr lang="en-US" i="1" dirty="0" smtClean="0">
                <a:latin typeface="Times New Roman"/>
                <a:cs typeface="Times New Roman"/>
              </a:rPr>
              <a:t>W</a:t>
            </a:r>
            <a:r>
              <a:rPr lang="en-US" baseline="-25000" dirty="0" smtClean="0">
                <a:latin typeface="Times New Roman"/>
                <a:cs typeface="Times New Roman"/>
              </a:rPr>
              <a:t>0</a:t>
            </a:r>
            <a:r>
              <a:rPr lang="en-US" dirty="0" smtClean="0"/>
              <a:t> in </a:t>
            </a:r>
            <a:r>
              <a:rPr lang="en-US" i="1" dirty="0" smtClean="0">
                <a:latin typeface="Times New Roman"/>
                <a:cs typeface="Times New Roman"/>
              </a:rPr>
              <a:t>V</a:t>
            </a:r>
            <a:r>
              <a:rPr lang="en-US" dirty="0" smtClean="0"/>
              <a:t>, </a:t>
            </a:r>
            <a:br>
              <a:rPr lang="en-US" dirty="0" smtClean="0"/>
            </a:br>
            <a:r>
              <a:rPr lang="en-US" dirty="0" smtClean="0"/>
              <a:t>few </a:t>
            </a:r>
            <a:r>
              <a:rPr lang="en-US" i="1" dirty="0" smtClean="0">
                <a:latin typeface="Times New Roman"/>
                <a:cs typeface="Times New Roman"/>
              </a:rPr>
              <a:t>w*</a:t>
            </a:r>
            <a:r>
              <a:rPr lang="en-US" dirty="0" smtClean="0"/>
              <a:t> in </a:t>
            </a:r>
            <a:r>
              <a:rPr lang="en-US" i="1" dirty="0" smtClean="0">
                <a:latin typeface="Times New Roman"/>
                <a:cs typeface="Times New Roman"/>
              </a:rPr>
              <a:t>W</a:t>
            </a:r>
            <a:r>
              <a:rPr lang="en-US" baseline="-25000" dirty="0" smtClean="0">
                <a:latin typeface="Times New Roman"/>
                <a:cs typeface="Times New Roman"/>
              </a:rPr>
              <a:t>0</a:t>
            </a:r>
            <a:r>
              <a:rPr lang="en-US" dirty="0" smtClean="0"/>
              <a:t> could produce </a:t>
            </a:r>
            <a:r>
              <a:rPr lang="en-US" i="1" dirty="0" smtClean="0">
                <a:latin typeface="Times New Roman"/>
                <a:cs typeface="Times New Roman"/>
              </a:rPr>
              <a:t>p </a:t>
            </a:r>
          </a:p>
          <a:p>
            <a:endParaRPr lang="en-US" i="1" dirty="0" smtClean="0">
              <a:latin typeface="Times New Roman"/>
              <a:cs typeface="Times New Roman"/>
            </a:endParaRPr>
          </a:p>
          <a:p>
            <a:r>
              <a:rPr lang="en-US" dirty="0" smtClean="0">
                <a:latin typeface="Calibri"/>
                <a:cs typeface="Calibri"/>
              </a:rPr>
              <a:t>Implies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has little entropy conditioned on </a:t>
            </a:r>
            <a:r>
              <a:rPr lang="en-US" i="1" dirty="0" smtClean="0">
                <a:latin typeface="Times New Roman"/>
                <a:cs typeface="Times New Roman"/>
              </a:rPr>
              <a:t>p</a:t>
            </a:r>
          </a:p>
          <a:p>
            <a:endParaRPr lang="en-US" dirty="0"/>
          </a:p>
        </p:txBody>
      </p:sp>
      <p:sp>
        <p:nvSpPr>
          <p:cNvPr id="5" name="Rectangle 4"/>
          <p:cNvSpPr/>
          <p:nvPr/>
        </p:nvSpPr>
        <p:spPr>
          <a:xfrm>
            <a:off x="852770" y="4650145"/>
            <a:ext cx="352425" cy="3586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6" name="Group 5"/>
          <p:cNvGrpSpPr/>
          <p:nvPr/>
        </p:nvGrpSpPr>
        <p:grpSpPr>
          <a:xfrm>
            <a:off x="5198418" y="4631104"/>
            <a:ext cx="2578818" cy="1877042"/>
            <a:chOff x="6827762" y="2135962"/>
            <a:chExt cx="991806" cy="1914134"/>
          </a:xfrm>
        </p:grpSpPr>
        <p:sp>
          <p:nvSpPr>
            <p:cNvPr id="7" name="Trapezoid 6"/>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8" name="TextBox 7"/>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10" name="TextBox 9"/>
          <p:cNvSpPr txBox="1"/>
          <p:nvPr/>
        </p:nvSpPr>
        <p:spPr>
          <a:xfrm>
            <a:off x="960732" y="4843962"/>
            <a:ext cx="588739" cy="523220"/>
          </a:xfrm>
          <a:prstGeom prst="rect">
            <a:avLst/>
          </a:prstGeom>
          <a:solidFill>
            <a:srgbClr val="FFFFFF"/>
          </a:solid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baseline="-25000" dirty="0">
              <a:solidFill>
                <a:srgbClr val="000000"/>
              </a:solidFill>
              <a:latin typeface="Times New Roman"/>
              <a:cs typeface="Times New Roman"/>
            </a:endParaRPr>
          </a:p>
        </p:txBody>
      </p:sp>
      <p:sp>
        <p:nvSpPr>
          <p:cNvPr id="11" name="TextBox 1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cxnSp>
        <p:nvCxnSpPr>
          <p:cNvPr id="16" name="Straight Arrow Connector 15"/>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17" name="Oval 16"/>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Rectangle 17"/>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19" name="Oval 18"/>
          <p:cNvSpPr/>
          <p:nvPr/>
        </p:nvSpPr>
        <p:spPr bwMode="auto">
          <a:xfrm>
            <a:off x="906798" y="5105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20" name="Straight Arrow Connector 19"/>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1" name="Trapezoid 20"/>
          <p:cNvSpPr/>
          <p:nvPr/>
        </p:nvSpPr>
        <p:spPr bwMode="auto">
          <a:xfrm rot="5400000">
            <a:off x="5164838" y="5614816"/>
            <a:ext cx="1012628" cy="526537"/>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22" name="TextBox 21"/>
          <p:cNvSpPr txBox="1"/>
          <p:nvPr/>
        </p:nvSpPr>
        <p:spPr>
          <a:xfrm>
            <a:off x="5341044" y="5636409"/>
            <a:ext cx="746870" cy="595727"/>
          </a:xfrm>
          <a:prstGeom prst="rect">
            <a:avLst/>
          </a:prstGeom>
          <a:noFill/>
        </p:spPr>
        <p:txBody>
          <a:bodyPr wrap="none" rtlCol="0">
            <a:spAutoFit/>
          </a:bodyPr>
          <a:lstStyle/>
          <a:p>
            <a:r>
              <a:rPr lang="en-US" sz="2400" i="1" dirty="0" smtClean="0">
                <a:solidFill>
                  <a:srgbClr val="000000"/>
                </a:solidFill>
                <a:latin typeface="Times New Roman"/>
                <a:cs typeface="Times New Roman"/>
              </a:rPr>
              <a:t>Rec</a:t>
            </a:r>
            <a:endParaRPr lang="en-US" i="1" dirty="0">
              <a:solidFill>
                <a:srgbClr val="000000"/>
              </a:solidFill>
              <a:latin typeface="Times New Roman"/>
              <a:cs typeface="Times New Roman"/>
            </a:endParaRPr>
          </a:p>
        </p:txBody>
      </p:sp>
      <p:cxnSp>
        <p:nvCxnSpPr>
          <p:cNvPr id="23" name="Straight Connector 22"/>
          <p:cNvCxnSpPr/>
          <p:nvPr/>
        </p:nvCxnSpPr>
        <p:spPr>
          <a:xfrm>
            <a:off x="5261311" y="6297145"/>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261311" y="5510998"/>
            <a:ext cx="12700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bwMode="auto">
          <a:xfrm>
            <a:off x="5934423" y="5787339"/>
            <a:ext cx="628586"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26" name="Rectangle 25"/>
          <p:cNvSpPr/>
          <p:nvPr/>
        </p:nvSpPr>
        <p:spPr>
          <a:xfrm>
            <a:off x="5978405" y="5232399"/>
            <a:ext cx="588739" cy="523220"/>
          </a:xfrm>
          <a:prstGeom prst="rect">
            <a:avLst/>
          </a:prstGeom>
        </p:spPr>
        <p:txBody>
          <a:bodyPr wrap="none">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dirty="0"/>
          </a:p>
        </p:txBody>
      </p:sp>
      <p:cxnSp>
        <p:nvCxnSpPr>
          <p:cNvPr id="27" name="Straight Arrow Connector 26"/>
          <p:cNvCxnSpPr/>
          <p:nvPr/>
        </p:nvCxnSpPr>
        <p:spPr bwMode="auto">
          <a:xfrm flipH="1" flipV="1">
            <a:off x="639233" y="5092769"/>
            <a:ext cx="431009" cy="1172282"/>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28" name="Rectangle 27"/>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sp>
        <p:nvSpPr>
          <p:cNvPr id="29" name="Oval 28"/>
          <p:cNvSpPr/>
          <p:nvPr/>
        </p:nvSpPr>
        <p:spPr>
          <a:xfrm>
            <a:off x="-218439" y="5005610"/>
            <a:ext cx="2561592" cy="2571719"/>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660723" y="5283198"/>
            <a:ext cx="515394" cy="523220"/>
          </a:xfrm>
          <a:prstGeom prst="rect">
            <a:avLst/>
          </a:prstGeom>
        </p:spPr>
        <p:txBody>
          <a:bodyPr wrap="none">
            <a:spAutoFit/>
          </a:bodyPr>
          <a:lstStyle/>
          <a:p>
            <a:r>
              <a:rPr lang="en-US" sz="2800" i="1" dirty="0" err="1">
                <a:solidFill>
                  <a:srgbClr val="000000"/>
                </a:solidFill>
                <a:latin typeface="Times New Roman"/>
                <a:cs typeface="Times New Roman"/>
              </a:rPr>
              <a:t>B</a:t>
            </a:r>
            <a:r>
              <a:rPr lang="en-US" sz="2800" i="1" baseline="-25000" dirty="0" err="1">
                <a:solidFill>
                  <a:srgbClr val="000000"/>
                </a:solidFill>
                <a:latin typeface="Times New Roman"/>
                <a:cs typeface="Times New Roman"/>
              </a:rPr>
              <a:t>t</a:t>
            </a:r>
            <a:endParaRPr lang="en-US" sz="2800" dirty="0"/>
          </a:p>
        </p:txBody>
      </p:sp>
    </p:spTree>
    <p:extLst>
      <p:ext uri="{BB962C8B-B14F-4D97-AF65-F5344CB8AC3E}">
        <p14:creationId xmlns:p14="http://schemas.microsoft.com/office/powerpoint/2010/main" val="2354574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a:xfrm>
            <a:off x="457200" y="-129437"/>
            <a:ext cx="8229600" cy="1143000"/>
          </a:xfrm>
        </p:spPr>
        <p:txBody>
          <a:bodyPr>
            <a:normAutofit fontScale="90000"/>
          </a:bodyPr>
          <a:lstStyle/>
          <a:p>
            <a:r>
              <a:rPr lang="en-US" dirty="0" smtClean="0">
                <a:latin typeface="Arial" charset="0"/>
              </a:rPr>
              <a:t>Key Derivation from Noisy Sources</a:t>
            </a:r>
            <a:endParaRPr lang="en-US" dirty="0">
              <a:latin typeface="Arial" charset="0"/>
            </a:endParaRPr>
          </a:p>
        </p:txBody>
      </p:sp>
      <p:sp>
        <p:nvSpPr>
          <p:cNvPr id="3" name="TextBox 2"/>
          <p:cNvSpPr txBox="1"/>
          <p:nvPr/>
        </p:nvSpPr>
        <p:spPr>
          <a:xfrm>
            <a:off x="605962" y="1013563"/>
            <a:ext cx="3906726" cy="369332"/>
          </a:xfrm>
          <a:prstGeom prst="rect">
            <a:avLst/>
          </a:prstGeom>
          <a:noFill/>
        </p:spPr>
        <p:txBody>
          <a:bodyPr wrap="none" rtlCol="0">
            <a:spAutoFit/>
          </a:bodyPr>
          <a:lstStyle/>
          <a:p>
            <a:pPr algn="ctr"/>
            <a:r>
              <a:rPr lang="en-US" sz="1800" b="1" dirty="0" smtClean="0"/>
              <a:t>Physically </a:t>
            </a:r>
            <a:r>
              <a:rPr lang="en-US" sz="1800" b="1" dirty="0" err="1" smtClean="0"/>
              <a:t>Unclonable</a:t>
            </a:r>
            <a:r>
              <a:rPr lang="en-US" sz="1800" b="1" dirty="0" smtClean="0"/>
              <a:t> Functions (PUFs)</a:t>
            </a:r>
            <a:endParaRPr lang="en-US" sz="1800" b="1" dirty="0"/>
          </a:p>
        </p:txBody>
      </p:sp>
      <p:sp>
        <p:nvSpPr>
          <p:cNvPr id="12" name="TextBox 11"/>
          <p:cNvSpPr txBox="1"/>
          <p:nvPr/>
        </p:nvSpPr>
        <p:spPr>
          <a:xfrm>
            <a:off x="6236468" y="957497"/>
            <a:ext cx="1813793" cy="369332"/>
          </a:xfrm>
          <a:prstGeom prst="rect">
            <a:avLst/>
          </a:prstGeom>
          <a:noFill/>
        </p:spPr>
        <p:txBody>
          <a:bodyPr wrap="none" rtlCol="0">
            <a:spAutoFit/>
          </a:bodyPr>
          <a:lstStyle/>
          <a:p>
            <a:pPr algn="ctr"/>
            <a:r>
              <a:rPr lang="en-US" sz="1800" b="1" dirty="0" smtClean="0"/>
              <a:t>Biometric Data</a:t>
            </a:r>
            <a:endParaRPr lang="en-US" sz="1800" b="1" dirty="0"/>
          </a:p>
        </p:txBody>
      </p:sp>
      <p:sp>
        <p:nvSpPr>
          <p:cNvPr id="14" name="Rectangle 36"/>
          <p:cNvSpPr>
            <a:spLocks noChangeArrowheads="1"/>
          </p:cNvSpPr>
          <p:nvPr/>
        </p:nvSpPr>
        <p:spPr bwMode="auto">
          <a:xfrm>
            <a:off x="247929" y="5955854"/>
            <a:ext cx="8783531"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b="1" dirty="0" smtClean="0"/>
              <a:t>Goal of this talk: produce good outputs</a:t>
            </a:r>
            <a:br>
              <a:rPr lang="en-US" sz="2800" b="1" dirty="0" smtClean="0"/>
            </a:br>
            <a:r>
              <a:rPr lang="en-US" sz="2800" b="1" dirty="0" smtClean="0"/>
              <a:t>in scenarios we couldn’t handle before</a:t>
            </a:r>
            <a:endParaRPr lang="en-US" sz="2800" b="1" dirty="0">
              <a:latin typeface="Times New Roman"/>
              <a:cs typeface="Times New Roman"/>
            </a:endParaRPr>
          </a:p>
        </p:txBody>
      </p:sp>
      <p:sp>
        <p:nvSpPr>
          <p:cNvPr id="2" name="Content Placeholder 1"/>
          <p:cNvSpPr>
            <a:spLocks noGrp="1"/>
          </p:cNvSpPr>
          <p:nvPr>
            <p:ph idx="1"/>
          </p:nvPr>
        </p:nvSpPr>
        <p:spPr>
          <a:xfrm>
            <a:off x="200966" y="2781790"/>
            <a:ext cx="10024191" cy="3149888"/>
          </a:xfrm>
        </p:spPr>
        <p:txBody>
          <a:bodyPr>
            <a:noAutofit/>
          </a:bodyPr>
          <a:lstStyle/>
          <a:p>
            <a:pPr marL="0" indent="0">
              <a:buNone/>
            </a:pPr>
            <a:r>
              <a:rPr lang="en-US" sz="2800" dirty="0" smtClean="0">
                <a:latin typeface="Arial" charset="0"/>
              </a:rPr>
              <a:t>High-entropy sources are often noisy </a:t>
            </a:r>
          </a:p>
          <a:p>
            <a:pPr lvl="1"/>
            <a:r>
              <a:rPr lang="en-US" sz="2400" dirty="0" smtClean="0">
                <a:latin typeface="Arial" charset="0"/>
              </a:rPr>
              <a:t>Initial reading </a:t>
            </a:r>
            <a:r>
              <a:rPr lang="en-US" sz="2400" i="1" dirty="0" smtClean="0">
                <a:latin typeface="Times New Roman"/>
                <a:cs typeface="Times New Roman"/>
              </a:rPr>
              <a:t>w</a:t>
            </a:r>
            <a:r>
              <a:rPr lang="en-US" sz="2400" baseline="-25000" dirty="0" smtClean="0">
                <a:latin typeface="Times New Roman"/>
                <a:cs typeface="Times New Roman"/>
              </a:rPr>
              <a:t>0  </a:t>
            </a:r>
            <a:r>
              <a:rPr lang="en-US" sz="2400" dirty="0" smtClean="0">
                <a:latin typeface="Times New Roman"/>
                <a:cs typeface="Times New Roman"/>
              </a:rPr>
              <a:t>≠ </a:t>
            </a:r>
            <a:r>
              <a:rPr lang="en-US" sz="2400" dirty="0" smtClean="0">
                <a:latin typeface="Arial" charset="0"/>
              </a:rPr>
              <a:t> later reading reading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rPr>
              <a:t> </a:t>
            </a:r>
          </a:p>
          <a:p>
            <a:pPr lvl="1"/>
            <a:r>
              <a:rPr lang="en-US" sz="2400" dirty="0">
                <a:cs typeface="Calibri"/>
              </a:rPr>
              <a:t>Source </a:t>
            </a:r>
            <a:r>
              <a:rPr lang="en-US" sz="2400" i="1" dirty="0">
                <a:latin typeface="Times New Roman"/>
                <a:cs typeface="Times New Roman"/>
              </a:rPr>
              <a:t>w</a:t>
            </a:r>
            <a:r>
              <a:rPr lang="en-US" sz="2400" baseline="-25000" dirty="0">
                <a:latin typeface="Times New Roman"/>
                <a:cs typeface="Times New Roman"/>
              </a:rPr>
              <a:t>0</a:t>
            </a:r>
            <a:r>
              <a:rPr lang="en-US" sz="2400" dirty="0">
                <a:latin typeface="Times New Roman"/>
                <a:cs typeface="Times New Roman"/>
              </a:rPr>
              <a:t> = </a:t>
            </a:r>
            <a:r>
              <a:rPr lang="en-US" sz="2400" i="1" dirty="0">
                <a:latin typeface="Times New Roman"/>
                <a:cs typeface="Times New Roman"/>
              </a:rPr>
              <a:t>a</a:t>
            </a:r>
            <a:r>
              <a:rPr lang="en-US" sz="2400" baseline="-25000" dirty="0">
                <a:latin typeface="Times New Roman"/>
                <a:cs typeface="Times New Roman"/>
              </a:rPr>
              <a:t>1</a:t>
            </a:r>
            <a:r>
              <a:rPr lang="en-US" sz="2400" dirty="0">
                <a:latin typeface="Times New Roman"/>
                <a:cs typeface="Times New Roman"/>
              </a:rPr>
              <a:t>,…, </a:t>
            </a:r>
            <a:r>
              <a:rPr lang="en-US" sz="2400" i="1" dirty="0" err="1">
                <a:latin typeface="Times New Roman"/>
                <a:cs typeface="Times New Roman"/>
              </a:rPr>
              <a:t>a</a:t>
            </a:r>
            <a:r>
              <a:rPr lang="en-US" sz="2400" i="1" baseline="-25000" dirty="0" err="1">
                <a:latin typeface="Times New Roman"/>
                <a:cs typeface="Times New Roman"/>
              </a:rPr>
              <a:t>k</a:t>
            </a:r>
            <a:r>
              <a:rPr lang="en-US" sz="2400" i="1" dirty="0">
                <a:latin typeface="Times New Roman"/>
                <a:cs typeface="Times New Roman"/>
              </a:rPr>
              <a:t>,</a:t>
            </a:r>
            <a:r>
              <a:rPr lang="en-US" sz="2400" dirty="0">
                <a:cs typeface="Calibri"/>
              </a:rPr>
              <a:t> each </a:t>
            </a:r>
            <a:r>
              <a:rPr lang="en-US" sz="2400" dirty="0"/>
              <a:t>symbol </a:t>
            </a:r>
            <a:r>
              <a:rPr lang="en-US" sz="2400" i="1" dirty="0" err="1">
                <a:latin typeface="Times New Roman"/>
                <a:cs typeface="Times New Roman"/>
              </a:rPr>
              <a:t>a</a:t>
            </a:r>
            <a:r>
              <a:rPr lang="en-US" sz="2400" i="1" baseline="-25000" dirty="0" err="1">
                <a:latin typeface="Times New Roman"/>
                <a:cs typeface="Times New Roman"/>
              </a:rPr>
              <a:t>i</a:t>
            </a:r>
            <a:r>
              <a:rPr lang="en-US" sz="2400" dirty="0"/>
              <a:t> over alphabet </a:t>
            </a:r>
            <a:r>
              <a:rPr lang="en-US" sz="2400" i="1" dirty="0">
                <a:latin typeface="Times New Roman"/>
                <a:cs typeface="Times New Roman"/>
              </a:rPr>
              <a:t>Z </a:t>
            </a:r>
            <a:endParaRPr lang="en-US" sz="2400" dirty="0">
              <a:latin typeface="Arial" charset="0"/>
            </a:endParaRPr>
          </a:p>
          <a:p>
            <a:pPr lvl="1"/>
            <a:r>
              <a:rPr lang="en-US" altLang="ja-JP" sz="2400" dirty="0">
                <a:latin typeface="Arial"/>
                <a:cs typeface="Arial"/>
              </a:rPr>
              <a:t>Assume a bound on distance: </a:t>
            </a:r>
            <a:r>
              <a:rPr lang="en-US" altLang="ja-JP" sz="2400" i="1" dirty="0">
                <a:latin typeface="Times New Roman"/>
                <a:cs typeface="Times New Roman"/>
              </a:rPr>
              <a:t>d</a:t>
            </a:r>
            <a:r>
              <a:rPr lang="en-US" altLang="ja-JP" sz="2400" dirty="0">
                <a:latin typeface="Times New Roman"/>
                <a:cs typeface="Times New Roman"/>
              </a:rPr>
              <a:t>(</a:t>
            </a:r>
            <a:r>
              <a:rPr lang="en-US" altLang="ja-JP" sz="2400" i="1" dirty="0">
                <a:latin typeface="Times New Roman"/>
                <a:cs typeface="Times New Roman"/>
              </a:rPr>
              <a:t>w</a:t>
            </a:r>
            <a:r>
              <a:rPr lang="en-US" altLang="ja-JP" sz="2400" baseline="-25000" dirty="0">
                <a:latin typeface="Times New Roman"/>
                <a:cs typeface="Times New Roman"/>
              </a:rPr>
              <a:t>0</a:t>
            </a:r>
            <a:r>
              <a:rPr lang="en-US" altLang="ja-JP" sz="2400" dirty="0">
                <a:latin typeface="Times New Roman"/>
                <a:cs typeface="Times New Roman"/>
              </a:rPr>
              <a:t>, </a:t>
            </a:r>
            <a:r>
              <a:rPr lang="en-US" altLang="ja-JP" sz="2400" i="1" dirty="0">
                <a:latin typeface="Times New Roman"/>
                <a:cs typeface="Times New Roman"/>
              </a:rPr>
              <a:t>w</a:t>
            </a:r>
            <a:r>
              <a:rPr lang="en-US" altLang="ja-JP" sz="2400" baseline="-25000" dirty="0">
                <a:latin typeface="Times New Roman"/>
                <a:cs typeface="Times New Roman"/>
              </a:rPr>
              <a:t>1</a:t>
            </a:r>
            <a:r>
              <a:rPr lang="en-US" altLang="ja-JP" sz="2400" dirty="0">
                <a:latin typeface="Times New Roman"/>
                <a:cs typeface="Times New Roman"/>
              </a:rPr>
              <a:t>) ≤ </a:t>
            </a:r>
            <a:r>
              <a:rPr lang="en-US" altLang="ja-JP" sz="2400" i="1" dirty="0" smtClean="0">
                <a:latin typeface="Times New Roman"/>
                <a:cs typeface="Times New Roman"/>
              </a:rPr>
              <a:t>t</a:t>
            </a:r>
            <a:endParaRPr lang="en-US" sz="1800" dirty="0" smtClean="0">
              <a:latin typeface="Arial" charset="0"/>
            </a:endParaRPr>
          </a:p>
          <a:p>
            <a:pPr marL="0" indent="0">
              <a:buNone/>
            </a:pPr>
            <a:r>
              <a:rPr lang="en-US" sz="2800" dirty="0" smtClean="0">
                <a:latin typeface="Arial" charset="0"/>
              </a:rPr>
              <a:t>Goal: </a:t>
            </a:r>
            <a:r>
              <a:rPr lang="en-US" sz="2800" dirty="0">
                <a:latin typeface="Arial" charset="0"/>
              </a:rPr>
              <a:t>derive </a:t>
            </a:r>
            <a:r>
              <a:rPr lang="en-US" sz="2800" dirty="0" smtClean="0">
                <a:latin typeface="Arial" charset="0"/>
              </a:rPr>
              <a:t>a stable cryptographically strong output</a:t>
            </a:r>
            <a:endParaRPr lang="en-US" sz="2800" dirty="0">
              <a:latin typeface="Arial" charset="0"/>
            </a:endParaRPr>
          </a:p>
          <a:p>
            <a:pPr lvl="1"/>
            <a:r>
              <a:rPr lang="en-US" sz="2400" dirty="0" smtClean="0">
                <a:latin typeface="Arial" charset="0"/>
                <a:cs typeface="Arial" charset="0"/>
              </a:rPr>
              <a:t>Want </a:t>
            </a:r>
            <a:r>
              <a:rPr lang="en-US" sz="2400" i="1" dirty="0" smtClean="0">
                <a:latin typeface="Times New Roman"/>
                <a:cs typeface="Times New Roman"/>
              </a:rPr>
              <a:t>w</a:t>
            </a:r>
            <a:r>
              <a:rPr lang="en-US" sz="2400" baseline="-25000" dirty="0" smtClean="0">
                <a:latin typeface="Times New Roman"/>
                <a:cs typeface="Times New Roman"/>
              </a:rPr>
              <a:t>0</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cs typeface="Arial" charset="0"/>
              </a:rPr>
              <a:t> to </a:t>
            </a:r>
            <a:r>
              <a:rPr lang="en-US" sz="2400" dirty="0">
                <a:latin typeface="Arial" charset="0"/>
                <a:cs typeface="Arial" charset="0"/>
              </a:rPr>
              <a:t>map to same </a:t>
            </a:r>
            <a:r>
              <a:rPr lang="en-US" sz="2400" dirty="0" smtClean="0">
                <a:latin typeface="Arial" charset="0"/>
                <a:cs typeface="Arial" charset="0"/>
              </a:rPr>
              <a:t>output</a:t>
            </a:r>
            <a:endParaRPr lang="en-US" sz="2400" dirty="0">
              <a:latin typeface="Arial" charset="0"/>
              <a:cs typeface="Arial" charset="0"/>
            </a:endParaRPr>
          </a:p>
          <a:p>
            <a:pPr lvl="1"/>
            <a:r>
              <a:rPr lang="en-US" sz="2400" dirty="0" smtClean="0">
                <a:latin typeface="Arial" charset="0"/>
                <a:cs typeface="Arial" charset="0"/>
              </a:rPr>
              <a:t>The output should look uniform to the adversary</a:t>
            </a:r>
            <a:endParaRPr lang="en-US" sz="2400" dirty="0">
              <a:latin typeface="Times New Roman" charset="0"/>
              <a:cs typeface="Times New Roman" charset="0"/>
            </a:endParaRPr>
          </a:p>
        </p:txBody>
      </p:sp>
      <p:pic>
        <p:nvPicPr>
          <p:cNvPr id="7" name="Picture 6"/>
          <p:cNvPicPr>
            <a:picLocks noChangeAspect="1"/>
          </p:cNvPicPr>
          <p:nvPr/>
        </p:nvPicPr>
        <p:blipFill rotWithShape="1">
          <a:blip r:embed="rId3"/>
          <a:srcRect l="20810" t="11493" r="15055" b="2758"/>
          <a:stretch/>
        </p:blipFill>
        <p:spPr>
          <a:xfrm>
            <a:off x="6480292" y="1326829"/>
            <a:ext cx="1781840" cy="1582105"/>
          </a:xfrm>
          <a:prstGeom prst="rect">
            <a:avLst/>
          </a:prstGeom>
        </p:spPr>
      </p:pic>
      <p:pic>
        <p:nvPicPr>
          <p:cNvPr id="16" name="Content Placeholder 3"/>
          <p:cNvPicPr>
            <a:picLocks noChangeAspect="1"/>
          </p:cNvPicPr>
          <p:nvPr/>
        </p:nvPicPr>
        <p:blipFill rotWithShape="1">
          <a:blip r:embed="rId4"/>
          <a:srcRect l="8733" t="22503" r="9144" b="18443"/>
          <a:stretch/>
        </p:blipFill>
        <p:spPr>
          <a:xfrm>
            <a:off x="1646155" y="1478519"/>
            <a:ext cx="1812393" cy="1303271"/>
          </a:xfrm>
          <a:prstGeom prst="rect">
            <a:avLst/>
          </a:prstGeom>
        </p:spPr>
      </p:pic>
    </p:spTree>
    <p:extLst>
      <p:ext uri="{BB962C8B-B14F-4D97-AF65-F5344CB8AC3E}">
        <p14:creationId xmlns:p14="http://schemas.microsoft.com/office/powerpoint/2010/main" val="48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35" y="419588"/>
            <a:ext cx="4104425" cy="6149704"/>
          </a:xfrm>
        </p:spPr>
        <p:txBody>
          <a:bodyPr>
            <a:normAutofit lnSpcReduction="10000"/>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dirty="0" smtClean="0">
                <a:latin typeface="Calibri"/>
                <a:cs typeface="Calibri"/>
              </a:rPr>
              <a:t>First consider one dist. </a:t>
            </a:r>
            <a:r>
              <a:rPr lang="en-US" sz="2400" i="1" dirty="0" smtClean="0">
                <a:latin typeface="Times New Roman"/>
                <a:cs typeface="Times New Roman"/>
              </a:rPr>
              <a:t>W</a:t>
            </a:r>
          </a:p>
          <a:p>
            <a:r>
              <a:rPr lang="en-US" sz="2400" dirty="0" smtClean="0">
                <a:latin typeface="Calibri"/>
                <a:cs typeface="Calibri"/>
              </a:rPr>
              <a:t>For </a:t>
            </a:r>
            <a:r>
              <a:rPr lang="en-US" sz="2400" i="1" dirty="0" smtClean="0">
                <a:latin typeface="Times New Roman"/>
                <a:cs typeface="Times New Roman"/>
              </a:rPr>
              <a:t>w</a:t>
            </a:r>
            <a:r>
              <a:rPr lang="en-US" sz="2400" baseline="-25000" dirty="0" smtClean="0">
                <a:latin typeface="Times New Roman"/>
                <a:cs typeface="Times New Roman"/>
              </a:rPr>
              <a:t>0</a:t>
            </a:r>
            <a:r>
              <a:rPr lang="en-US" sz="2400" dirty="0" smtClean="0">
                <a:latin typeface="Calibri"/>
                <a:cs typeface="Calibri"/>
              </a:rPr>
              <a:t>, </a:t>
            </a:r>
            <a:r>
              <a:rPr lang="en-US" sz="2400" i="1" dirty="0" smtClean="0">
                <a:latin typeface="Times New Roman"/>
                <a:cs typeface="Times New Roman"/>
              </a:rPr>
              <a:t>Rec</a:t>
            </a:r>
            <a:r>
              <a:rPr lang="en-US" sz="2400" dirty="0" smtClean="0">
                <a:latin typeface="Times New Roman"/>
                <a:cs typeface="Times New Roman"/>
              </a:rPr>
              <a:t>(</a:t>
            </a:r>
            <a:r>
              <a:rPr lang="en-US" sz="2400" i="1" dirty="0" smtClean="0">
                <a:latin typeface="Times New Roman"/>
                <a:cs typeface="Times New Roman"/>
              </a:rPr>
              <a:t>w</a:t>
            </a:r>
            <a:r>
              <a:rPr lang="en-US" sz="2400" baseline="-25000" dirty="0" smtClean="0">
                <a:latin typeface="Times New Roman"/>
                <a:cs typeface="Times New Roman"/>
              </a:rPr>
              <a:t>0</a:t>
            </a:r>
            <a:r>
              <a:rPr lang="en-US" sz="2400" i="1" dirty="0" smtClean="0">
                <a:latin typeface="Times New Roman"/>
                <a:cs typeface="Times New Roman"/>
              </a:rPr>
              <a:t>, p</a:t>
            </a:r>
            <a:r>
              <a:rPr lang="en-US" sz="2400" dirty="0" smtClean="0">
                <a:latin typeface="Times New Roman"/>
                <a:cs typeface="Times New Roman"/>
              </a:rPr>
              <a:t>)</a:t>
            </a:r>
            <a:r>
              <a:rPr lang="en-US" sz="2400" i="1" dirty="0" smtClean="0">
                <a:latin typeface="Times New Roman"/>
                <a:cs typeface="Times New Roman"/>
              </a:rPr>
              <a:t> =w</a:t>
            </a:r>
            <a:r>
              <a:rPr lang="en-US" sz="2400" baseline="-25000" dirty="0" smtClean="0">
                <a:latin typeface="Times New Roman"/>
                <a:cs typeface="Times New Roman"/>
              </a:rPr>
              <a:t>0</a:t>
            </a:r>
            <a:r>
              <a:rPr lang="en-US" sz="2400" dirty="0" smtClean="0">
                <a:latin typeface="Calibri"/>
                <a:cs typeface="Calibri"/>
              </a:rPr>
              <a:t> </a:t>
            </a:r>
            <a:endParaRPr lang="en-US" sz="2400" dirty="0">
              <a:latin typeface="Calibri"/>
              <a:cs typeface="Calibri"/>
            </a:endParaRPr>
          </a:p>
          <a:p>
            <a:r>
              <a:rPr lang="en-US" sz="2400" dirty="0" smtClean="0">
                <a:latin typeface="Calibri"/>
                <a:cs typeface="Calibri"/>
              </a:rPr>
              <a:t>For nearby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Calibri"/>
                <a:cs typeface="Calibri"/>
              </a:rPr>
              <a:t>, </a:t>
            </a:r>
            <a:br>
              <a:rPr lang="en-US" sz="2400" dirty="0" smtClean="0">
                <a:latin typeface="Calibri"/>
                <a:cs typeface="Calibri"/>
              </a:rPr>
            </a:br>
            <a:r>
              <a:rPr lang="en-US" sz="2400" dirty="0" smtClean="0">
                <a:latin typeface="Calibri"/>
                <a:cs typeface="Calibri"/>
              </a:rPr>
              <a:t>    </a:t>
            </a:r>
            <a:r>
              <a:rPr lang="en-US" sz="2400" i="1" dirty="0" smtClean="0">
                <a:latin typeface="Times New Roman"/>
                <a:cs typeface="Times New Roman"/>
              </a:rPr>
              <a:t>Rec</a:t>
            </a:r>
            <a:r>
              <a:rPr lang="en-US" sz="2400" dirty="0" smtClean="0">
                <a:latin typeface="Times New Roman"/>
                <a:cs typeface="Times New Roman"/>
              </a:rPr>
              <a:t>(</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Times New Roman"/>
                <a:cs typeface="Times New Roman"/>
              </a:rPr>
              <a:t>, </a:t>
            </a:r>
            <a:r>
              <a:rPr lang="en-US" sz="2400" i="1" dirty="0" smtClean="0">
                <a:latin typeface="Times New Roman"/>
                <a:cs typeface="Times New Roman"/>
              </a:rPr>
              <a:t>p</a:t>
            </a:r>
            <a:r>
              <a:rPr lang="en-US" sz="2400" dirty="0" smtClean="0">
                <a:latin typeface="Times New Roman"/>
                <a:cs typeface="Times New Roman"/>
              </a:rPr>
              <a:t>) =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a:p>
            <a:r>
              <a:rPr lang="en-US" sz="2400" dirty="0" smtClean="0">
                <a:latin typeface="Times New Roman"/>
                <a:cs typeface="Times New Roman"/>
              </a:rPr>
              <a:t>Call augmented fixed point</a:t>
            </a:r>
          </a:p>
          <a:p>
            <a:r>
              <a:rPr lang="en-US" sz="2400" dirty="0" smtClean="0">
                <a:latin typeface="Calibri"/>
                <a:cs typeface="Calibri"/>
              </a:rPr>
              <a:t>To maximize </a:t>
            </a:r>
            <a:r>
              <a:rPr lang="en-US" sz="2400" i="1" dirty="0" smtClean="0">
                <a:latin typeface="Times New Roman"/>
                <a:cs typeface="Times New Roman"/>
              </a:rPr>
              <a:t>H</a:t>
            </a:r>
            <a:r>
              <a:rPr lang="en-US" sz="2400" dirty="0" smtClean="0">
                <a:latin typeface="Times New Roman"/>
                <a:cs typeface="Times New Roman"/>
              </a:rPr>
              <a:t>(</a:t>
            </a:r>
            <a:r>
              <a:rPr lang="en-US" sz="2400" i="1" dirty="0" err="1" smtClean="0">
                <a:latin typeface="Times New Roman"/>
                <a:cs typeface="Times New Roman"/>
              </a:rPr>
              <a:t>W</a:t>
            </a:r>
            <a:r>
              <a:rPr lang="en-US" sz="2400" dirty="0" err="1" smtClean="0">
                <a:latin typeface="Times New Roman"/>
                <a:cs typeface="Times New Roman"/>
              </a:rPr>
              <a:t>|</a:t>
            </a:r>
            <a:r>
              <a:rPr lang="en-US" sz="2400" i="1" dirty="0" err="1" smtClean="0">
                <a:latin typeface="Times New Roman"/>
                <a:cs typeface="Times New Roman"/>
              </a:rPr>
              <a:t>p</a:t>
            </a:r>
            <a:r>
              <a:rPr lang="en-US" sz="2400" dirty="0" smtClean="0">
                <a:latin typeface="Times New Roman"/>
                <a:cs typeface="Times New Roman"/>
              </a:rPr>
              <a:t>)</a:t>
            </a:r>
            <a:r>
              <a:rPr lang="en-US" sz="2400" dirty="0" smtClean="0">
                <a:latin typeface="Calibri"/>
                <a:cs typeface="Calibri"/>
              </a:rPr>
              <a:t> make as many points of </a:t>
            </a:r>
            <a:r>
              <a:rPr lang="en-US" sz="2400" i="1" dirty="0" smtClean="0">
                <a:latin typeface="Times New Roman"/>
                <a:cs typeface="Times New Roman"/>
              </a:rPr>
              <a:t>W</a:t>
            </a:r>
            <a:r>
              <a:rPr lang="en-US" sz="2400" dirty="0" smtClean="0">
                <a:latin typeface="Calibri"/>
                <a:cs typeface="Calibri"/>
              </a:rPr>
              <a:t> augmented fixed points</a:t>
            </a:r>
          </a:p>
          <a:p>
            <a:r>
              <a:rPr lang="en-US" sz="2400" dirty="0" smtClean="0">
                <a:latin typeface="Calibri"/>
                <a:cs typeface="Calibri"/>
              </a:rPr>
              <a:t>Augmented fixed points at least distance</a:t>
            </a:r>
            <a:r>
              <a:rPr lang="en-US" sz="2400" dirty="0" smtClean="0">
                <a:latin typeface="Times New Roman"/>
                <a:cs typeface="Times New Roman"/>
              </a:rPr>
              <a:t> </a:t>
            </a:r>
            <a:r>
              <a:rPr lang="en-US" sz="2400" i="1" dirty="0" smtClean="0">
                <a:latin typeface="Times New Roman"/>
                <a:cs typeface="Times New Roman"/>
              </a:rPr>
              <a:t>t</a:t>
            </a:r>
            <a:r>
              <a:rPr lang="en-US" sz="2400" dirty="0" smtClean="0">
                <a:latin typeface="Times New Roman"/>
                <a:cs typeface="Times New Roman"/>
              </a:rPr>
              <a:t> </a:t>
            </a:r>
            <a:r>
              <a:rPr lang="en-US" sz="2400" dirty="0" smtClean="0">
                <a:latin typeface="Calibri"/>
                <a:cs typeface="Calibri"/>
              </a:rPr>
              <a:t>apart (exponentially small fraction of space)</a:t>
            </a:r>
          </a:p>
          <a:p>
            <a:endParaRPr lang="en-US" sz="2400" dirty="0">
              <a:latin typeface="Calibri"/>
              <a:cs typeface="Calibri"/>
            </a:endParaRPr>
          </a:p>
        </p:txBody>
      </p:sp>
      <p:grpSp>
        <p:nvGrpSpPr>
          <p:cNvPr id="6" name="Group 5"/>
          <p:cNvGrpSpPr/>
          <p:nvPr/>
        </p:nvGrpSpPr>
        <p:grpSpPr>
          <a:xfrm>
            <a:off x="4272572" y="1951488"/>
            <a:ext cx="4645332" cy="4046402"/>
            <a:chOff x="4272572" y="1951488"/>
            <a:chExt cx="4645332" cy="4046402"/>
          </a:xfrm>
        </p:grpSpPr>
        <p:sp>
          <p:nvSpPr>
            <p:cNvPr id="7" name="Oval 6"/>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sp>
        <p:nvSpPr>
          <p:cNvPr id="37" name="Rounded Rectangle 36"/>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310415" y="3420528"/>
            <a:ext cx="26259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 </a:t>
            </a:r>
            <a:r>
              <a:rPr lang="en-US" sz="2800" dirty="0" smtClean="0">
                <a:solidFill>
                  <a:srgbClr val="000000"/>
                </a:solidFill>
                <a:latin typeface="Times New Roman"/>
                <a:cs typeface="Times New Roman"/>
              </a:rPr>
              <a:t> = </a:t>
            </a:r>
            <a:r>
              <a:rPr lang="en-US" sz="2800" i="1" dirty="0" smtClean="0">
                <a:solidFill>
                  <a:srgbClr val="000000"/>
                </a:solidFill>
                <a:latin typeface="Times New Roman"/>
                <a:cs typeface="Times New Roman"/>
              </a:rPr>
              <a:t>Rec</a:t>
            </a:r>
            <a:r>
              <a:rPr lang="en-US" sz="2800" dirty="0" smtClean="0">
                <a:solidFill>
                  <a:srgbClr val="000000"/>
                </a:solidFill>
                <a:latin typeface="Times New Roman"/>
                <a:cs typeface="Times New Roman"/>
              </a:rPr>
              <a:t>(</a:t>
            </a:r>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r>
              <a:rPr lang="en-US" sz="28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p</a:t>
            </a:r>
            <a:r>
              <a:rPr lang="en-US" sz="2800" dirty="0" smtClean="0">
                <a:solidFill>
                  <a:srgbClr val="000000"/>
                </a:solidFill>
                <a:latin typeface="Times New Roman"/>
                <a:cs typeface="Times New Roman"/>
              </a:rPr>
              <a:t>)</a:t>
            </a:r>
            <a:endParaRPr lang="en-US" sz="2800" dirty="0">
              <a:solidFill>
                <a:srgbClr val="000000"/>
              </a:solidFill>
              <a:latin typeface="Times New Roman"/>
              <a:cs typeface="Times New Roman"/>
            </a:endParaRPr>
          </a:p>
        </p:txBody>
      </p:sp>
      <p:sp>
        <p:nvSpPr>
          <p:cNvPr id="39" name="Rectangle 38"/>
          <p:cNvSpPr/>
          <p:nvPr/>
        </p:nvSpPr>
        <p:spPr>
          <a:xfrm>
            <a:off x="6595976" y="4100946"/>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sp>
        <p:nvSpPr>
          <p:cNvPr id="40" name="Oval 39"/>
          <p:cNvSpPr/>
          <p:nvPr/>
        </p:nvSpPr>
        <p:spPr bwMode="auto">
          <a:xfrm>
            <a:off x="6445653" y="424219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1" name="Oval 40"/>
          <p:cNvSpPr/>
          <p:nvPr/>
        </p:nvSpPr>
        <p:spPr>
          <a:xfrm>
            <a:off x="5756924" y="3490581"/>
            <a:ext cx="1061065" cy="986531"/>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41813" y="744426"/>
            <a:ext cx="542036" cy="461665"/>
          </a:xfrm>
          <a:prstGeom prst="rect">
            <a:avLst/>
          </a:prstGeom>
          <a:noFill/>
        </p:spPr>
        <p:txBody>
          <a:bodyPr wrap="none" rtlCol="0">
            <a:spAutoFit/>
          </a:bodyPr>
          <a:lstStyle/>
          <a:p>
            <a:r>
              <a:rPr lang="en-US" sz="2400" i="1" dirty="0" smtClean="0">
                <a:latin typeface="Times New Roman"/>
                <a:cs typeface="Times New Roman"/>
              </a:rPr>
              <a:t>W</a:t>
            </a:r>
            <a:endParaRPr lang="en-US" sz="2400" i="1" dirty="0">
              <a:latin typeface="Times New Roman"/>
              <a:cs typeface="Times New Roman"/>
            </a:endParaRPr>
          </a:p>
        </p:txBody>
      </p:sp>
      <p:sp>
        <p:nvSpPr>
          <p:cNvPr id="48" name="Oval 47"/>
          <p:cNvSpPr/>
          <p:nvPr/>
        </p:nvSpPr>
        <p:spPr bwMode="auto">
          <a:xfrm>
            <a:off x="5886643" y="380398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6114186" y="357957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5991898" y="419632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951588" y="402039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6597058" y="413333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6613898" y="395678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a:xfrm>
            <a:off x="6678843" y="5368339"/>
            <a:ext cx="1061065" cy="986531"/>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277548" y="1621567"/>
            <a:ext cx="1061065" cy="986531"/>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229161" y="3098273"/>
            <a:ext cx="1061065" cy="986531"/>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220157" y="1821923"/>
            <a:ext cx="1061065" cy="986531"/>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4308454" y="4803207"/>
            <a:ext cx="1061065" cy="986531"/>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36"/>
          <p:cNvSpPr>
            <a:spLocks noChangeArrowheads="1"/>
          </p:cNvSpPr>
          <p:nvPr/>
        </p:nvSpPr>
        <p:spPr bwMode="auto">
          <a:xfrm>
            <a:off x="3499622" y="63899"/>
            <a:ext cx="5585585" cy="1179614"/>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Arial"/>
                <a:cs typeface="Arial"/>
              </a:rPr>
              <a:t>Now we’ll consider family </a:t>
            </a:r>
            <a:r>
              <a:rPr lang="en-US" sz="2400" b="1" i="1" dirty="0" smtClean="0">
                <a:latin typeface="Times New Roman"/>
                <a:cs typeface="Times New Roman"/>
              </a:rPr>
              <a:t>V</a:t>
            </a:r>
            <a:r>
              <a:rPr lang="en-US" sz="2400" b="1" dirty="0" smtClean="0">
                <a:latin typeface="Arial"/>
                <a:cs typeface="Arial"/>
              </a:rPr>
              <a:t>, </a:t>
            </a:r>
            <a:br>
              <a:rPr lang="en-US" sz="2400" b="1" dirty="0" smtClean="0">
                <a:latin typeface="Arial"/>
                <a:cs typeface="Arial"/>
              </a:rPr>
            </a:br>
            <a:r>
              <a:rPr lang="en-US" sz="2400" b="1" dirty="0" smtClean="0">
                <a:latin typeface="Arial"/>
                <a:cs typeface="Arial"/>
              </a:rPr>
              <a:t>Goal: for most </a:t>
            </a:r>
            <a:r>
              <a:rPr lang="en-US" sz="2400" b="1" i="1" dirty="0" smtClean="0">
                <a:latin typeface="Times New Roman"/>
                <a:cs typeface="Times New Roman"/>
              </a:rPr>
              <a:t>W</a:t>
            </a:r>
            <a:r>
              <a:rPr lang="en-US" sz="2400" b="1" dirty="0" smtClean="0">
                <a:latin typeface="Arial"/>
                <a:cs typeface="Arial"/>
              </a:rPr>
              <a:t> in </a:t>
            </a:r>
            <a:r>
              <a:rPr lang="en-US" sz="2400" b="1" i="1" dirty="0" smtClean="0">
                <a:latin typeface="Times New Roman"/>
                <a:cs typeface="Times New Roman"/>
              </a:rPr>
              <a:t>V</a:t>
            </a:r>
            <a:r>
              <a:rPr lang="en-US" sz="2400" b="1" dirty="0" smtClean="0">
                <a:latin typeface="Arial"/>
                <a:cs typeface="Arial"/>
              </a:rPr>
              <a:t>, can’t include </a:t>
            </a:r>
            <a:br>
              <a:rPr lang="en-US" sz="2400" b="1" dirty="0" smtClean="0">
                <a:latin typeface="Arial"/>
                <a:cs typeface="Arial"/>
              </a:rPr>
            </a:br>
            <a:r>
              <a:rPr lang="en-US" sz="2400" b="1" dirty="0" smtClean="0">
                <a:latin typeface="Arial"/>
                <a:cs typeface="Arial"/>
              </a:rPr>
              <a:t>many augmented fixed points</a:t>
            </a:r>
            <a:endParaRPr lang="en-US" sz="2400" b="1" i="1" dirty="0" smtClean="0">
              <a:latin typeface="Times New Roman"/>
              <a:cs typeface="Times New Roman"/>
            </a:endParaRPr>
          </a:p>
        </p:txBody>
      </p:sp>
    </p:spTree>
    <p:extLst>
      <p:ext uri="{BB962C8B-B14F-4D97-AF65-F5344CB8AC3E}">
        <p14:creationId xmlns:p14="http://schemas.microsoft.com/office/powerpoint/2010/main" val="1588620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 0 L -0.02223 -0.04537 " pathEditMode="relative" ptsTypes="AA">
                                      <p:cBhvr>
                                        <p:cTn id="36" dur="2000" fill="hold"/>
                                        <p:tgtEl>
                                          <p:spTgt spid="40"/>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2.22222E-6 2.96296E-6 L -0.03889 -0.02917 " pathEditMode="relative" rAng="0" ptsTypes="AA">
                                      <p:cBhvr>
                                        <p:cTn id="60" dur="2000" fill="hold"/>
                                        <p:tgtEl>
                                          <p:spTgt spid="55"/>
                                        </p:tgtEl>
                                        <p:attrNameLst>
                                          <p:attrName>ppt_x</p:attrName>
                                          <p:attrName>ppt_y</p:attrName>
                                        </p:attrNameLst>
                                      </p:cBhvr>
                                      <p:rCtr x="-1944" y="-1458"/>
                                    </p:animMotion>
                                  </p:childTnLst>
                                </p:cTn>
                              </p:par>
                              <p:par>
                                <p:cTn id="61" presetID="0" presetClass="path" presetSubtype="0" accel="50000" decel="50000" fill="hold" grpId="1" nodeType="withEffect">
                                  <p:stCondLst>
                                    <p:cond delay="0"/>
                                  </p:stCondLst>
                                  <p:childTnLst>
                                    <p:animMotion origin="layout" path="M -1.94444E-6 -1.11111E-6 L -0.0408 -0.00417 " pathEditMode="relative" rAng="0" ptsTypes="AA">
                                      <p:cBhvr>
                                        <p:cTn id="62" dur="2000" fill="hold"/>
                                        <p:tgtEl>
                                          <p:spTgt spid="56"/>
                                        </p:tgtEl>
                                        <p:attrNameLst>
                                          <p:attrName>ppt_x</p:attrName>
                                          <p:attrName>ppt_y</p:attrName>
                                        </p:attrNameLst>
                                      </p:cBhvr>
                                      <p:rCtr x="-2049" y="-208"/>
                                    </p:animMotion>
                                  </p:childTnLst>
                                </p:cTn>
                              </p:par>
                              <p:par>
                                <p:cTn id="63" presetID="0" presetClass="path" presetSubtype="0" accel="50000" decel="50000" fill="hold" grpId="1" nodeType="withEffect">
                                  <p:stCondLst>
                                    <p:cond delay="0"/>
                                  </p:stCondLst>
                                  <p:childTnLst>
                                    <p:animMotion origin="layout" path="M 3.61111E-6 -4.81481E-6 L 0.02743 -0.03819 " pathEditMode="relative" rAng="0" ptsTypes="AA">
                                      <p:cBhvr>
                                        <p:cTn id="64" dur="2000" fill="hold"/>
                                        <p:tgtEl>
                                          <p:spTgt spid="52"/>
                                        </p:tgtEl>
                                        <p:attrNameLst>
                                          <p:attrName>ppt_x</p:attrName>
                                          <p:attrName>ppt_y</p:attrName>
                                        </p:attrNameLst>
                                      </p:cBhvr>
                                      <p:rCtr x="1372" y="-1921"/>
                                    </p:animMotion>
                                  </p:childTnLst>
                                </p:cTn>
                              </p:par>
                              <p:par>
                                <p:cTn id="65" presetID="42" presetClass="path" presetSubtype="0" accel="50000" decel="50000" fill="hold" grpId="1" nodeType="withEffect">
                                  <p:stCondLst>
                                    <p:cond delay="0"/>
                                  </p:stCondLst>
                                  <p:childTnLst>
                                    <p:animMotion origin="layout" path="M 3.88889E-6 -1.85185E-6 L 0.03177 -0.01273 " pathEditMode="relative" rAng="0" ptsTypes="AA">
                                      <p:cBhvr>
                                        <p:cTn id="66" dur="2000" fill="hold"/>
                                        <p:tgtEl>
                                          <p:spTgt spid="54"/>
                                        </p:tgtEl>
                                        <p:attrNameLst>
                                          <p:attrName>ppt_x</p:attrName>
                                          <p:attrName>ppt_y</p:attrName>
                                        </p:attrNameLst>
                                      </p:cBhvr>
                                      <p:rCtr x="1580" y="-648"/>
                                    </p:animMotion>
                                  </p:childTnLst>
                                </p:cTn>
                              </p:par>
                              <p:par>
                                <p:cTn id="67" presetID="0" presetClass="path" presetSubtype="0" accel="50000" decel="50000" fill="hold" grpId="1" nodeType="withEffect">
                                  <p:stCondLst>
                                    <p:cond delay="0"/>
                                  </p:stCondLst>
                                  <p:childTnLst>
                                    <p:animMotion origin="layout" path="M 1.94444E-6 1.11111E-6 L 0.03889 0.01551 " pathEditMode="relative" rAng="0" ptsTypes="AA">
                                      <p:cBhvr>
                                        <p:cTn id="68" dur="2000" fill="hold"/>
                                        <p:tgtEl>
                                          <p:spTgt spid="48"/>
                                        </p:tgtEl>
                                        <p:attrNameLst>
                                          <p:attrName>ppt_x</p:attrName>
                                          <p:attrName>ppt_y</p:attrName>
                                        </p:attrNameLst>
                                      </p:cBhvr>
                                      <p:rCtr x="1944" y="764"/>
                                    </p:animMotion>
                                  </p:childTnLst>
                                </p:cTn>
                              </p:par>
                              <p:par>
                                <p:cTn id="69" presetID="0" presetClass="path" presetSubtype="0" accel="50000" decel="50000" fill="hold" grpId="1" nodeType="withEffect">
                                  <p:stCondLst>
                                    <p:cond delay="0"/>
                                  </p:stCondLst>
                                  <p:childTnLst>
                                    <p:animMotion origin="layout" path="M 0 0 L 0.01371 0.05046 " pathEditMode="relative" ptsTypes="AA">
                                      <p:cBhvr>
                                        <p:cTn id="70" dur="2000" fill="hold"/>
                                        <p:tgtEl>
                                          <p:spTgt spid="50"/>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8" grpId="0" uiExpand="1"/>
      <p:bldP spid="39" grpId="0"/>
      <p:bldP spid="40" grpId="0" animBg="1"/>
      <p:bldP spid="40" grpId="1" animBg="1"/>
      <p:bldP spid="41" grpId="0" animBg="1"/>
      <p:bldP spid="48" grpId="0" animBg="1"/>
      <p:bldP spid="48" grpId="1" animBg="1"/>
      <p:bldP spid="50" grpId="0" animBg="1"/>
      <p:bldP spid="50" grpId="1" animBg="1"/>
      <p:bldP spid="52" grpId="0" animBg="1"/>
      <p:bldP spid="52" grpId="1" animBg="1"/>
      <p:bldP spid="54" grpId="0" animBg="1"/>
      <p:bldP spid="54" grpId="1" animBg="1"/>
      <p:bldP spid="55" grpId="0" animBg="1"/>
      <p:bldP spid="55" grpId="1" animBg="1"/>
      <p:bldP spid="56" grpId="0" animBg="1"/>
      <p:bldP spid="56" grpId="1" animBg="1"/>
      <p:bldP spid="57" grpId="0" animBg="1"/>
      <p:bldP spid="58" grpId="0" animBg="1"/>
      <p:bldP spid="59" grpId="0" animBg="1"/>
      <p:bldP spid="60" grpId="0" animBg="1"/>
      <p:bldP spid="61" grpId="0" animBg="1"/>
      <p:bldP spid="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grpSp>
        <p:nvGrpSpPr>
          <p:cNvPr id="6" name="Group 5"/>
          <p:cNvGrpSpPr/>
          <p:nvPr/>
        </p:nvGrpSpPr>
        <p:grpSpPr>
          <a:xfrm>
            <a:off x="4272572" y="1951488"/>
            <a:ext cx="4645332" cy="4046402"/>
            <a:chOff x="4272572" y="1951488"/>
            <a:chExt cx="4645332" cy="4046402"/>
          </a:xfrm>
        </p:grpSpPr>
        <p:sp>
          <p:nvSpPr>
            <p:cNvPr id="7" name="Oval 6"/>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sp>
        <p:nvSpPr>
          <p:cNvPr id="37" name="Rounded Rectangle 36"/>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310415" y="3420528"/>
            <a:ext cx="588739" cy="523220"/>
          </a:xfrm>
          <a:prstGeom prst="rect">
            <a:avLst/>
          </a:prstGeom>
          <a:no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
        <p:nvSpPr>
          <p:cNvPr id="42" name="TextBox 41"/>
          <p:cNvSpPr txBox="1"/>
          <p:nvPr/>
        </p:nvSpPr>
        <p:spPr>
          <a:xfrm>
            <a:off x="8041813" y="744426"/>
            <a:ext cx="542036" cy="461665"/>
          </a:xfrm>
          <a:prstGeom prst="rect">
            <a:avLst/>
          </a:prstGeom>
          <a:noFill/>
        </p:spPr>
        <p:txBody>
          <a:bodyPr wrap="none" rtlCol="0">
            <a:spAutoFit/>
          </a:bodyPr>
          <a:lstStyle/>
          <a:p>
            <a:r>
              <a:rPr lang="en-US" sz="2400" i="1" dirty="0" smtClean="0">
                <a:latin typeface="Times New Roman"/>
                <a:cs typeface="Times New Roman"/>
              </a:rPr>
              <a:t>W</a:t>
            </a:r>
            <a:endParaRPr lang="en-US" sz="2400" i="1" dirty="0">
              <a:latin typeface="Times New Roman"/>
              <a:cs typeface="Times New Roman"/>
            </a:endParaRPr>
          </a:p>
        </p:txBody>
      </p:sp>
    </p:spTree>
    <p:extLst>
      <p:ext uri="{BB962C8B-B14F-4D97-AF65-F5344CB8AC3E}">
        <p14:creationId xmlns:p14="http://schemas.microsoft.com/office/powerpoint/2010/main" val="3190736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310415" y="3420528"/>
            <a:ext cx="588739" cy="523220"/>
          </a:xfrm>
          <a:prstGeom prst="rect">
            <a:avLst/>
          </a:prstGeom>
          <a:no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
        <p:nvSpPr>
          <p:cNvPr id="42" name="TextBox 41"/>
          <p:cNvSpPr txBox="1"/>
          <p:nvPr/>
        </p:nvSpPr>
        <p:spPr>
          <a:xfrm>
            <a:off x="8041813" y="744426"/>
            <a:ext cx="542036" cy="461665"/>
          </a:xfrm>
          <a:prstGeom prst="rect">
            <a:avLst/>
          </a:prstGeom>
          <a:noFill/>
        </p:spPr>
        <p:txBody>
          <a:bodyPr wrap="none" rtlCol="0">
            <a:spAutoFit/>
          </a:bodyPr>
          <a:lstStyle/>
          <a:p>
            <a:r>
              <a:rPr lang="en-US" sz="2400" i="1" dirty="0" smtClean="0">
                <a:latin typeface="Times New Roman"/>
                <a:cs typeface="Times New Roman"/>
              </a:rPr>
              <a:t>W</a:t>
            </a:r>
            <a:endParaRPr lang="en-US" sz="2400" i="1" dirty="0">
              <a:latin typeface="Times New Roman"/>
              <a:cs typeface="Times New Roman"/>
            </a:endParaRPr>
          </a:p>
        </p:txBody>
      </p:sp>
      <p:grpSp>
        <p:nvGrpSpPr>
          <p:cNvPr id="39" name="Group 38"/>
          <p:cNvGrpSpPr/>
          <p:nvPr/>
        </p:nvGrpSpPr>
        <p:grpSpPr>
          <a:xfrm>
            <a:off x="4768937" y="1799859"/>
            <a:ext cx="3917715" cy="4397214"/>
            <a:chOff x="4768937" y="1799859"/>
            <a:chExt cx="3917715" cy="4397214"/>
          </a:xfrm>
        </p:grpSpPr>
        <p:sp>
          <p:nvSpPr>
            <p:cNvPr id="40" name="Oval 39"/>
            <p:cNvSpPr/>
            <p:nvPr/>
          </p:nvSpPr>
          <p:spPr bwMode="auto">
            <a:xfrm>
              <a:off x="6720012" y="47997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1" name="Oval 40"/>
            <p:cNvSpPr/>
            <p:nvPr/>
          </p:nvSpPr>
          <p:spPr bwMode="auto">
            <a:xfrm>
              <a:off x="6223647" y="393967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3" name="Oval 42"/>
            <p:cNvSpPr/>
            <p:nvPr/>
          </p:nvSpPr>
          <p:spPr bwMode="auto">
            <a:xfrm>
              <a:off x="8181684"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4" name="Oval 43"/>
            <p:cNvSpPr/>
            <p:nvPr/>
          </p:nvSpPr>
          <p:spPr bwMode="auto">
            <a:xfrm>
              <a:off x="7762008" y="36980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8444050" y="429197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7124695"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4884106"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5319929" y="60986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4992618" y="56414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6492975" y="344552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5629931" y="5764754"/>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5940822"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173620" y="440630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5977444" y="581395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7502519" y="34259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7175208" y="29687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7812521" y="30920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8364674" y="281159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8160034" y="31412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Oval 66"/>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8294397"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7874721" y="179985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2" name="Oval 71"/>
            <p:cNvSpPr/>
            <p:nvPr/>
          </p:nvSpPr>
          <p:spPr bwMode="auto">
            <a:xfrm>
              <a:off x="7237408"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sp>
        <p:nvSpPr>
          <p:cNvPr id="106"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spTree>
    <p:extLst>
      <p:ext uri="{BB962C8B-B14F-4D97-AF65-F5344CB8AC3E}">
        <p14:creationId xmlns:p14="http://schemas.microsoft.com/office/powerpoint/2010/main" val="29065561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310415" y="3420528"/>
            <a:ext cx="588739" cy="523220"/>
          </a:xfrm>
          <a:prstGeom prst="rect">
            <a:avLst/>
          </a:prstGeom>
          <a:noFill/>
          <a:ln>
            <a:solidFill>
              <a:srgbClr val="FFFFFF"/>
            </a:solid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
        <p:nvSpPr>
          <p:cNvPr id="42" name="TextBox 41"/>
          <p:cNvSpPr txBox="1"/>
          <p:nvPr/>
        </p:nvSpPr>
        <p:spPr>
          <a:xfrm>
            <a:off x="8041813" y="744426"/>
            <a:ext cx="542036" cy="461665"/>
          </a:xfrm>
          <a:prstGeom prst="rect">
            <a:avLst/>
          </a:prstGeom>
          <a:noFill/>
        </p:spPr>
        <p:txBody>
          <a:bodyPr wrap="none" rtlCol="0">
            <a:spAutoFit/>
          </a:bodyPr>
          <a:lstStyle/>
          <a:p>
            <a:r>
              <a:rPr lang="en-US" sz="2400" i="1" dirty="0" smtClean="0">
                <a:latin typeface="Times New Roman"/>
                <a:cs typeface="Times New Roman"/>
              </a:rPr>
              <a:t>W</a:t>
            </a:r>
            <a:endParaRPr lang="en-US" sz="2400" i="1" dirty="0">
              <a:latin typeface="Times New Roman"/>
              <a:cs typeface="Times New Roman"/>
            </a:endParaRPr>
          </a:p>
        </p:txBody>
      </p:sp>
      <p:grpSp>
        <p:nvGrpSpPr>
          <p:cNvPr id="73" name="Group 72"/>
          <p:cNvGrpSpPr/>
          <p:nvPr/>
        </p:nvGrpSpPr>
        <p:grpSpPr>
          <a:xfrm>
            <a:off x="4341969" y="1865446"/>
            <a:ext cx="3802546" cy="4298808"/>
            <a:chOff x="5036506" y="2050665"/>
            <a:chExt cx="3802546" cy="4298808"/>
          </a:xfrm>
          <a:solidFill>
            <a:srgbClr val="FF0000"/>
          </a:solidFill>
        </p:grpSpPr>
        <p:sp>
          <p:nvSpPr>
            <p:cNvPr id="74" name="Oval 73"/>
            <p:cNvSpPr/>
            <p:nvPr/>
          </p:nvSpPr>
          <p:spPr bwMode="auto">
            <a:xfrm>
              <a:off x="6872412" y="49521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6918184" y="412489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6" name="Oval 75"/>
            <p:cNvSpPr/>
            <p:nvPr/>
          </p:nvSpPr>
          <p:spPr bwMode="auto">
            <a:xfrm>
              <a:off x="7654919"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7" name="Oval 76"/>
            <p:cNvSpPr/>
            <p:nvPr/>
          </p:nvSpPr>
          <p:spPr bwMode="auto">
            <a:xfrm>
              <a:off x="7914408" y="38504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Oval 77"/>
            <p:cNvSpPr/>
            <p:nvPr/>
          </p:nvSpPr>
          <p:spPr bwMode="auto">
            <a:xfrm>
              <a:off x="8596450" y="444437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Oval 78"/>
            <p:cNvSpPr/>
            <p:nvPr/>
          </p:nvSpPr>
          <p:spPr bwMode="auto">
            <a:xfrm>
              <a:off x="8044297"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Oval 79"/>
            <p:cNvSpPr/>
            <p:nvPr/>
          </p:nvSpPr>
          <p:spPr bwMode="auto">
            <a:xfrm>
              <a:off x="8517074" y="3872071"/>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1" name="Oval 80"/>
            <p:cNvSpPr/>
            <p:nvPr/>
          </p:nvSpPr>
          <p:spPr bwMode="auto">
            <a:xfrm>
              <a:off x="5621107" y="234934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5036506"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8576686" y="367679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5472329" y="62510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5145018" y="57938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6" name="Oval 85"/>
            <p:cNvSpPr/>
            <p:nvPr/>
          </p:nvSpPr>
          <p:spPr bwMode="auto">
            <a:xfrm>
              <a:off x="5963333" y="300402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6645375" y="359792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8" name="Oval 87"/>
            <p:cNvSpPr/>
            <p:nvPr/>
          </p:nvSpPr>
          <p:spPr bwMode="auto">
            <a:xfrm>
              <a:off x="5782331" y="591715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334484" y="56366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0" name="Oval 89"/>
            <p:cNvSpPr/>
            <p:nvPr/>
          </p:nvSpPr>
          <p:spPr bwMode="auto">
            <a:xfrm>
              <a:off x="6093222"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5326020" y="455870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2" name="Oval 91"/>
            <p:cNvSpPr/>
            <p:nvPr/>
          </p:nvSpPr>
          <p:spPr bwMode="auto">
            <a:xfrm>
              <a:off x="6129844" y="596635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3" name="Oval 92"/>
            <p:cNvSpPr/>
            <p:nvPr/>
          </p:nvSpPr>
          <p:spPr bwMode="auto">
            <a:xfrm>
              <a:off x="5326020"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4" name="Oval 93"/>
            <p:cNvSpPr/>
            <p:nvPr/>
          </p:nvSpPr>
          <p:spPr bwMode="auto">
            <a:xfrm>
              <a:off x="7654919" y="357838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Oval 94"/>
            <p:cNvSpPr/>
            <p:nvPr/>
          </p:nvSpPr>
          <p:spPr bwMode="auto">
            <a:xfrm>
              <a:off x="8092065" y="48206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6" name="Oval 95"/>
            <p:cNvSpPr/>
            <p:nvPr/>
          </p:nvSpPr>
          <p:spPr bwMode="auto">
            <a:xfrm>
              <a:off x="7589974" y="454278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7" name="Oval 96"/>
            <p:cNvSpPr/>
            <p:nvPr/>
          </p:nvSpPr>
          <p:spPr bwMode="auto">
            <a:xfrm>
              <a:off x="8517074"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8" name="Oval 97"/>
            <p:cNvSpPr/>
            <p:nvPr/>
          </p:nvSpPr>
          <p:spPr bwMode="auto">
            <a:xfrm>
              <a:off x="7197719" y="336776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9" name="Oval 98"/>
            <p:cNvSpPr/>
            <p:nvPr/>
          </p:nvSpPr>
          <p:spPr bwMode="auto">
            <a:xfrm>
              <a:off x="8312434" y="32936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0" name="Oval 99"/>
            <p:cNvSpPr/>
            <p:nvPr/>
          </p:nvSpPr>
          <p:spPr bwMode="auto">
            <a:xfrm>
              <a:off x="7100294"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1" name="Oval 100"/>
            <p:cNvSpPr/>
            <p:nvPr/>
          </p:nvSpPr>
          <p:spPr bwMode="auto">
            <a:xfrm>
              <a:off x="8446797"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2" name="Oval 101"/>
            <p:cNvSpPr/>
            <p:nvPr/>
          </p:nvSpPr>
          <p:spPr bwMode="auto">
            <a:xfrm>
              <a:off x="8065665"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3" name="Oval 102"/>
            <p:cNvSpPr/>
            <p:nvPr/>
          </p:nvSpPr>
          <p:spPr bwMode="auto">
            <a:xfrm>
              <a:off x="8709163" y="254615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4" name="Oval 103"/>
            <p:cNvSpPr/>
            <p:nvPr/>
          </p:nvSpPr>
          <p:spPr bwMode="auto">
            <a:xfrm>
              <a:off x="6447953" y="27220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5" name="Oval 104"/>
            <p:cNvSpPr/>
            <p:nvPr/>
          </p:nvSpPr>
          <p:spPr bwMode="auto">
            <a:xfrm>
              <a:off x="7389808"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sp>
        <p:nvSpPr>
          <p:cNvPr id="106"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spTree>
    <p:extLst>
      <p:ext uri="{BB962C8B-B14F-4D97-AF65-F5344CB8AC3E}">
        <p14:creationId xmlns:p14="http://schemas.microsoft.com/office/powerpoint/2010/main" val="23178026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bwMode="auto">
          <a:xfrm>
            <a:off x="6118626" y="1338758"/>
            <a:ext cx="285092" cy="5071203"/>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grpSp>
        <p:nvGrpSpPr>
          <p:cNvPr id="112" name="Group 111"/>
          <p:cNvGrpSpPr/>
          <p:nvPr/>
        </p:nvGrpSpPr>
        <p:grpSpPr>
          <a:xfrm>
            <a:off x="4272572" y="1951488"/>
            <a:ext cx="4645332" cy="4046402"/>
            <a:chOff x="4272572" y="1951488"/>
            <a:chExt cx="4645332" cy="4046402"/>
          </a:xfrm>
        </p:grpSpPr>
        <p:sp>
          <p:nvSpPr>
            <p:cNvPr id="5" name="Oval 4"/>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7" name="Group 146"/>
          <p:cNvGrpSpPr/>
          <p:nvPr/>
        </p:nvGrpSpPr>
        <p:grpSpPr>
          <a:xfrm>
            <a:off x="4768937" y="1799859"/>
            <a:ext cx="3917715" cy="4397214"/>
            <a:chOff x="4768937" y="1799859"/>
            <a:chExt cx="3917715" cy="4397214"/>
          </a:xfrm>
        </p:grpSpPr>
        <p:sp>
          <p:nvSpPr>
            <p:cNvPr id="44" name="Oval 43"/>
            <p:cNvSpPr/>
            <p:nvPr/>
          </p:nvSpPr>
          <p:spPr bwMode="auto">
            <a:xfrm>
              <a:off x="6720012" y="47997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8181684"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7762008" y="36980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8444050" y="429197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7124695"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4884106"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319929" y="60986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4992618" y="56414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92975" y="344552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629931" y="5764754"/>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940822"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173620" y="440630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5977444" y="581395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7502519" y="34259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7175208" y="29687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812521" y="30920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Oval 66"/>
            <p:cNvSpPr/>
            <p:nvPr/>
          </p:nvSpPr>
          <p:spPr bwMode="auto">
            <a:xfrm>
              <a:off x="8364674" y="281159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8160034" y="31412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8294397"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2" name="Oval 71"/>
            <p:cNvSpPr/>
            <p:nvPr/>
          </p:nvSpPr>
          <p:spPr bwMode="auto">
            <a:xfrm>
              <a:off x="7874721" y="179985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7237408"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13" name="Group 112"/>
          <p:cNvGrpSpPr/>
          <p:nvPr/>
        </p:nvGrpSpPr>
        <p:grpSpPr>
          <a:xfrm>
            <a:off x="5126130" y="2302335"/>
            <a:ext cx="3805002" cy="3637096"/>
            <a:chOff x="5126130" y="2302335"/>
            <a:chExt cx="3805002" cy="3637096"/>
          </a:xfrm>
        </p:grpSpPr>
        <p:sp>
          <p:nvSpPr>
            <p:cNvPr id="76" name="Oval 75"/>
            <p:cNvSpPr/>
            <p:nvPr/>
          </p:nvSpPr>
          <p:spPr bwMode="auto">
            <a:xfrm>
              <a:off x="7077205" y="42905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Oval 77"/>
            <p:cNvSpPr/>
            <p:nvPr/>
          </p:nvSpPr>
          <p:spPr bwMode="auto">
            <a:xfrm>
              <a:off x="8538877" y="32872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Oval 78"/>
            <p:cNvSpPr/>
            <p:nvPr/>
          </p:nvSpPr>
          <p:spPr bwMode="auto">
            <a:xfrm>
              <a:off x="7927374" y="323512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Oval 79"/>
            <p:cNvSpPr/>
            <p:nvPr/>
          </p:nvSpPr>
          <p:spPr bwMode="auto">
            <a:xfrm>
              <a:off x="8801243" y="378271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1" name="Oval 80"/>
            <p:cNvSpPr/>
            <p:nvPr/>
          </p:nvSpPr>
          <p:spPr bwMode="auto">
            <a:xfrm>
              <a:off x="8249090" y="368430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7448814" y="307554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126130" y="344407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5241299" y="283785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6594417" y="257968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6" name="Oval 85"/>
            <p:cNvSpPr/>
            <p:nvPr/>
          </p:nvSpPr>
          <p:spPr bwMode="auto">
            <a:xfrm>
              <a:off x="5677122" y="55894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5349811" y="51322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8" name="Oval 87"/>
            <p:cNvSpPr/>
            <p:nvPr/>
          </p:nvSpPr>
          <p:spPr bwMode="auto">
            <a:xfrm>
              <a:off x="6168126" y="234236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850168" y="29362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0" name="Oval 89"/>
            <p:cNvSpPr/>
            <p:nvPr/>
          </p:nvSpPr>
          <p:spPr bwMode="auto">
            <a:xfrm>
              <a:off x="5987124" y="5255491"/>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6539277" y="49750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2" name="Oval 91"/>
            <p:cNvSpPr/>
            <p:nvPr/>
          </p:nvSpPr>
          <p:spPr bwMode="auto">
            <a:xfrm>
              <a:off x="6476612" y="283124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3" name="Oval 92"/>
            <p:cNvSpPr/>
            <p:nvPr/>
          </p:nvSpPr>
          <p:spPr bwMode="auto">
            <a:xfrm>
              <a:off x="5530813" y="389704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4" name="Oval 93"/>
            <p:cNvSpPr/>
            <p:nvPr/>
          </p:nvSpPr>
          <p:spPr bwMode="auto">
            <a:xfrm>
              <a:off x="6334637" y="530469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Oval 94"/>
            <p:cNvSpPr/>
            <p:nvPr/>
          </p:nvSpPr>
          <p:spPr bwMode="auto">
            <a:xfrm>
              <a:off x="5550657" y="233493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6" name="Oval 95"/>
            <p:cNvSpPr/>
            <p:nvPr/>
          </p:nvSpPr>
          <p:spPr bwMode="auto">
            <a:xfrm>
              <a:off x="7859712" y="29167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7" name="Oval 96"/>
            <p:cNvSpPr/>
            <p:nvPr/>
          </p:nvSpPr>
          <p:spPr bwMode="auto">
            <a:xfrm>
              <a:off x="7532401" y="24595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8" name="Oval 97"/>
            <p:cNvSpPr/>
            <p:nvPr/>
          </p:nvSpPr>
          <p:spPr bwMode="auto">
            <a:xfrm>
              <a:off x="8169714" y="25828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9" name="Oval 98"/>
            <p:cNvSpPr/>
            <p:nvPr/>
          </p:nvSpPr>
          <p:spPr bwMode="auto">
            <a:xfrm>
              <a:off x="8721867" y="23023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0" name="Oval 99"/>
            <p:cNvSpPr/>
            <p:nvPr/>
          </p:nvSpPr>
          <p:spPr bwMode="auto">
            <a:xfrm>
              <a:off x="7402512" y="270610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1" name="Oval 100"/>
            <p:cNvSpPr/>
            <p:nvPr/>
          </p:nvSpPr>
          <p:spPr bwMode="auto">
            <a:xfrm>
              <a:off x="8517227" y="26320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2" name="Oval 101"/>
            <p:cNvSpPr/>
            <p:nvPr/>
          </p:nvSpPr>
          <p:spPr bwMode="auto">
            <a:xfrm>
              <a:off x="7576289" y="584102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3" name="Oval 102"/>
            <p:cNvSpPr/>
            <p:nvPr/>
          </p:nvSpPr>
          <p:spPr bwMode="auto">
            <a:xfrm>
              <a:off x="7963661" y="4782448"/>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4" name="Oval 103"/>
            <p:cNvSpPr/>
            <p:nvPr/>
          </p:nvSpPr>
          <p:spPr bwMode="auto">
            <a:xfrm>
              <a:off x="7543985" y="468404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5" name="Oval 104"/>
            <p:cNvSpPr/>
            <p:nvPr/>
          </p:nvSpPr>
          <p:spPr bwMode="auto">
            <a:xfrm>
              <a:off x="8318632" y="48678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6" name="Oval 105"/>
            <p:cNvSpPr/>
            <p:nvPr/>
          </p:nvSpPr>
          <p:spPr bwMode="auto">
            <a:xfrm>
              <a:off x="7673874" y="51795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7" name="Oval 106"/>
            <p:cNvSpPr/>
            <p:nvPr/>
          </p:nvSpPr>
          <p:spPr bwMode="auto">
            <a:xfrm>
              <a:off x="8249456" y="55894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6" name="Group 145"/>
          <p:cNvGrpSpPr/>
          <p:nvPr/>
        </p:nvGrpSpPr>
        <p:grpSpPr>
          <a:xfrm>
            <a:off x="4226800" y="1767040"/>
            <a:ext cx="3917715" cy="4397214"/>
            <a:chOff x="4921337" y="1952259"/>
            <a:chExt cx="3917715" cy="4397214"/>
          </a:xfrm>
          <a:solidFill>
            <a:srgbClr val="FF0000"/>
          </a:solidFill>
        </p:grpSpPr>
        <p:sp>
          <p:nvSpPr>
            <p:cNvPr id="114" name="Oval 113"/>
            <p:cNvSpPr/>
            <p:nvPr/>
          </p:nvSpPr>
          <p:spPr bwMode="auto">
            <a:xfrm>
              <a:off x="6872412" y="49521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5" name="Oval 114"/>
            <p:cNvSpPr/>
            <p:nvPr/>
          </p:nvSpPr>
          <p:spPr bwMode="auto">
            <a:xfrm>
              <a:off x="6987581"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6" name="Oval 115"/>
            <p:cNvSpPr/>
            <p:nvPr/>
          </p:nvSpPr>
          <p:spPr bwMode="auto">
            <a:xfrm>
              <a:off x="8334084"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7" name="Oval 116"/>
            <p:cNvSpPr/>
            <p:nvPr/>
          </p:nvSpPr>
          <p:spPr bwMode="auto">
            <a:xfrm>
              <a:off x="7914408" y="38504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8" name="Oval 117"/>
            <p:cNvSpPr/>
            <p:nvPr/>
          </p:nvSpPr>
          <p:spPr bwMode="auto">
            <a:xfrm>
              <a:off x="8596450" y="444437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9" name="Oval 118"/>
            <p:cNvSpPr/>
            <p:nvPr/>
          </p:nvSpPr>
          <p:spPr bwMode="auto">
            <a:xfrm>
              <a:off x="8044297"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1" name="Oval 120"/>
            <p:cNvSpPr/>
            <p:nvPr/>
          </p:nvSpPr>
          <p:spPr bwMode="auto">
            <a:xfrm>
              <a:off x="4921337" y="41057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2" name="Oval 121"/>
            <p:cNvSpPr/>
            <p:nvPr/>
          </p:nvSpPr>
          <p:spPr bwMode="auto">
            <a:xfrm>
              <a:off x="5036506"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3" name="Oval 122"/>
            <p:cNvSpPr/>
            <p:nvPr/>
          </p:nvSpPr>
          <p:spPr bwMode="auto">
            <a:xfrm>
              <a:off x="6383009"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4" name="Oval 123"/>
            <p:cNvSpPr/>
            <p:nvPr/>
          </p:nvSpPr>
          <p:spPr bwMode="auto">
            <a:xfrm>
              <a:off x="5472329" y="62510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5" name="Oval 124"/>
            <p:cNvSpPr/>
            <p:nvPr/>
          </p:nvSpPr>
          <p:spPr bwMode="auto">
            <a:xfrm>
              <a:off x="5145018" y="57938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6" name="Oval 125"/>
            <p:cNvSpPr/>
            <p:nvPr/>
          </p:nvSpPr>
          <p:spPr bwMode="auto">
            <a:xfrm>
              <a:off x="5963333" y="300402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7" name="Oval 126"/>
            <p:cNvSpPr/>
            <p:nvPr/>
          </p:nvSpPr>
          <p:spPr bwMode="auto">
            <a:xfrm>
              <a:off x="6645375" y="359792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8" name="Oval 127"/>
            <p:cNvSpPr/>
            <p:nvPr/>
          </p:nvSpPr>
          <p:spPr bwMode="auto">
            <a:xfrm>
              <a:off x="5782331" y="591715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9" name="Oval 128"/>
            <p:cNvSpPr/>
            <p:nvPr/>
          </p:nvSpPr>
          <p:spPr bwMode="auto">
            <a:xfrm>
              <a:off x="6334484" y="56366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0" name="Oval 129"/>
            <p:cNvSpPr/>
            <p:nvPr/>
          </p:nvSpPr>
          <p:spPr bwMode="auto">
            <a:xfrm>
              <a:off x="6093222"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Oval 130"/>
            <p:cNvSpPr/>
            <p:nvPr/>
          </p:nvSpPr>
          <p:spPr bwMode="auto">
            <a:xfrm>
              <a:off x="5326020" y="455870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2" name="Oval 131"/>
            <p:cNvSpPr/>
            <p:nvPr/>
          </p:nvSpPr>
          <p:spPr bwMode="auto">
            <a:xfrm>
              <a:off x="6129844" y="596635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3" name="Oval 132"/>
            <p:cNvSpPr/>
            <p:nvPr/>
          </p:nvSpPr>
          <p:spPr bwMode="auto">
            <a:xfrm>
              <a:off x="5326020"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4" name="Oval 133"/>
            <p:cNvSpPr/>
            <p:nvPr/>
          </p:nvSpPr>
          <p:spPr bwMode="auto">
            <a:xfrm>
              <a:off x="7654919" y="357838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5" name="Oval 134"/>
            <p:cNvSpPr/>
            <p:nvPr/>
          </p:nvSpPr>
          <p:spPr bwMode="auto">
            <a:xfrm>
              <a:off x="7149011" y="322041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6" name="Oval 135"/>
            <p:cNvSpPr/>
            <p:nvPr/>
          </p:nvSpPr>
          <p:spPr bwMode="auto">
            <a:xfrm>
              <a:off x="7964921" y="32444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7" name="Oval 136"/>
            <p:cNvSpPr/>
            <p:nvPr/>
          </p:nvSpPr>
          <p:spPr bwMode="auto">
            <a:xfrm>
              <a:off x="8517074"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8" name="Oval 137"/>
            <p:cNvSpPr/>
            <p:nvPr/>
          </p:nvSpPr>
          <p:spPr bwMode="auto">
            <a:xfrm>
              <a:off x="7197719" y="336776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9" name="Oval 138"/>
            <p:cNvSpPr/>
            <p:nvPr/>
          </p:nvSpPr>
          <p:spPr bwMode="auto">
            <a:xfrm>
              <a:off x="8312434" y="32936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0" name="Oval 139"/>
            <p:cNvSpPr/>
            <p:nvPr/>
          </p:nvSpPr>
          <p:spPr bwMode="auto">
            <a:xfrm>
              <a:off x="7100294"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1" name="Oval 140"/>
            <p:cNvSpPr/>
            <p:nvPr/>
          </p:nvSpPr>
          <p:spPr bwMode="auto">
            <a:xfrm>
              <a:off x="8446797"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2" name="Oval 141"/>
            <p:cNvSpPr/>
            <p:nvPr/>
          </p:nvSpPr>
          <p:spPr bwMode="auto">
            <a:xfrm>
              <a:off x="8027121" y="195225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3" name="Oval 142"/>
            <p:cNvSpPr/>
            <p:nvPr/>
          </p:nvSpPr>
          <p:spPr bwMode="auto">
            <a:xfrm>
              <a:off x="8709163" y="254615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4" name="Oval 143"/>
            <p:cNvSpPr/>
            <p:nvPr/>
          </p:nvSpPr>
          <p:spPr bwMode="auto">
            <a:xfrm>
              <a:off x="8157010"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5" name="Oval 144"/>
            <p:cNvSpPr/>
            <p:nvPr/>
          </p:nvSpPr>
          <p:spPr bwMode="auto">
            <a:xfrm>
              <a:off x="7389808"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cxnSp>
        <p:nvCxnSpPr>
          <p:cNvPr id="151" name="Straight Arrow Connector 150"/>
          <p:cNvCxnSpPr/>
          <p:nvPr/>
        </p:nvCxnSpPr>
        <p:spPr>
          <a:xfrm>
            <a:off x="5263455" y="1348063"/>
            <a:ext cx="863044" cy="3076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36"/>
          <p:cNvSpPr>
            <a:spLocks noChangeArrowheads="1"/>
          </p:cNvSpPr>
          <p:nvPr/>
        </p:nvSpPr>
        <p:spPr bwMode="auto">
          <a:xfrm>
            <a:off x="3397350" y="606315"/>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Viable points set by </a:t>
            </a:r>
            <a:r>
              <a:rPr lang="en-US" sz="1800" i="1" dirty="0" smtClean="0">
                <a:latin typeface="Times New Roman"/>
                <a:cs typeface="Times New Roman"/>
              </a:rPr>
              <a:t>Gen</a:t>
            </a:r>
          </a:p>
        </p:txBody>
      </p:sp>
      <p:sp>
        <p:nvSpPr>
          <p:cNvPr id="108" name="Rectangle 36"/>
          <p:cNvSpPr>
            <a:spLocks noChangeArrowheads="1"/>
          </p:cNvSpPr>
          <p:nvPr/>
        </p:nvSpPr>
        <p:spPr bwMode="auto">
          <a:xfrm>
            <a:off x="6947894" y="475659"/>
            <a:ext cx="2182875" cy="8624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a:t>
            </a:r>
            <a:r>
              <a:rPr lang="en-US" sz="1800" b="1" dirty="0" smtClean="0">
                <a:latin typeface="Arial"/>
                <a:cs typeface="Arial"/>
              </a:rPr>
              <a:t/>
            </a:r>
            <a:br>
              <a:rPr lang="en-US" sz="1800" b="1" dirty="0" smtClean="0">
                <a:latin typeface="Arial"/>
                <a:cs typeface="Arial"/>
              </a:rPr>
            </a:br>
            <a:r>
              <a:rPr lang="en-US" sz="1800" b="1" dirty="0" smtClean="0">
                <a:latin typeface="Arial"/>
                <a:cs typeface="Arial"/>
              </a:rPr>
              <a:t>color of </a:t>
            </a:r>
            <a:r>
              <a:rPr lang="en-US" sz="1800" b="1" i="1" dirty="0" smtClean="0">
                <a:latin typeface="Times New Roman"/>
                <a:cs typeface="Times New Roman"/>
              </a:rPr>
              <a:t>w</a:t>
            </a:r>
            <a:r>
              <a:rPr lang="en-US" sz="1800" b="1" baseline="-25000" dirty="0" smtClean="0">
                <a:latin typeface="Times New Roman"/>
                <a:cs typeface="Times New Roman"/>
              </a:rPr>
              <a:t>0</a:t>
            </a:r>
            <a:endParaRPr lang="en-US" sz="1800" b="1" i="1" baseline="-25000" dirty="0" smtClean="0">
              <a:latin typeface="Times New Roman"/>
              <a:cs typeface="Times New Roman"/>
            </a:endParaRPr>
          </a:p>
        </p:txBody>
      </p:sp>
      <p:sp>
        <p:nvSpPr>
          <p:cNvPr id="150"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Forced to include augmented fixed points from all distributions with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sp>
        <p:nvSpPr>
          <p:cNvPr id="155" name="TextBox 154"/>
          <p:cNvSpPr txBox="1"/>
          <p:nvPr/>
        </p:nvSpPr>
        <p:spPr>
          <a:xfrm>
            <a:off x="6310415" y="3420528"/>
            <a:ext cx="5887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
        <p:nvSpPr>
          <p:cNvPr id="156" name="Oval 155"/>
          <p:cNvSpPr/>
          <p:nvPr/>
        </p:nvSpPr>
        <p:spPr bwMode="auto">
          <a:xfrm>
            <a:off x="6223647" y="393978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370253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0">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500"/>
                                        <p:tgtEl>
                                          <p:spTgt spid="1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500"/>
                                        <p:tgtEl>
                                          <p:spTgt spid="1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13"/>
                                        </p:tgtEl>
                                      </p:cBhvr>
                                    </p:animEffect>
                                    <p:set>
                                      <p:cBhvr>
                                        <p:cTn id="26" dur="1" fill="hold">
                                          <p:stCondLst>
                                            <p:cond delay="499"/>
                                          </p:stCondLst>
                                        </p:cTn>
                                        <p:tgtEl>
                                          <p:spTgt spid="1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46"/>
                                        </p:tgtEl>
                                      </p:cBhvr>
                                    </p:animEffect>
                                    <p:set>
                                      <p:cBhvr>
                                        <p:cTn id="29" dur="1" fill="hold">
                                          <p:stCondLst>
                                            <p:cond delay="499"/>
                                          </p:stCondLst>
                                        </p:cTn>
                                        <p:tgtEl>
                                          <p:spTgt spid="14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2"/>
                                        </p:tgtEl>
                                      </p:cBhvr>
                                    </p:animEffect>
                                    <p:set>
                                      <p:cBhvr>
                                        <p:cTn id="32"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P spid="10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bwMode="auto">
          <a:xfrm>
            <a:off x="6118626" y="1338758"/>
            <a:ext cx="285092" cy="5071203"/>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3" name="Oval 52"/>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151" name="Straight Arrow Connector 150"/>
          <p:cNvCxnSpPr/>
          <p:nvPr/>
        </p:nvCxnSpPr>
        <p:spPr>
          <a:xfrm>
            <a:off x="5263455" y="1348063"/>
            <a:ext cx="863044" cy="30761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36"/>
          <p:cNvSpPr>
            <a:spLocks noChangeArrowheads="1"/>
          </p:cNvSpPr>
          <p:nvPr/>
        </p:nvSpPr>
        <p:spPr bwMode="auto">
          <a:xfrm>
            <a:off x="3397350" y="606315"/>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Viable points set by </a:t>
            </a:r>
            <a:r>
              <a:rPr lang="en-US" sz="1800" i="1" dirty="0" smtClean="0">
                <a:latin typeface="Times New Roman"/>
                <a:cs typeface="Times New Roman"/>
              </a:rPr>
              <a:t>Gen</a:t>
            </a:r>
          </a:p>
        </p:txBody>
      </p:sp>
      <p:sp>
        <p:nvSpPr>
          <p:cNvPr id="108" name="Rectangle 36"/>
          <p:cNvSpPr>
            <a:spLocks noChangeArrowheads="1"/>
          </p:cNvSpPr>
          <p:nvPr/>
        </p:nvSpPr>
        <p:spPr bwMode="auto">
          <a:xfrm>
            <a:off x="6947894" y="475659"/>
            <a:ext cx="2182875" cy="8624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a:t>
            </a:r>
            <a:r>
              <a:rPr lang="en-US" sz="1800" b="1" dirty="0" smtClean="0">
                <a:latin typeface="Arial"/>
                <a:cs typeface="Arial"/>
              </a:rPr>
              <a:t/>
            </a:r>
            <a:br>
              <a:rPr lang="en-US" sz="1800" b="1" dirty="0" smtClean="0">
                <a:latin typeface="Arial"/>
                <a:cs typeface="Arial"/>
              </a:rPr>
            </a:br>
            <a:r>
              <a:rPr lang="en-US" sz="1800" b="1" dirty="0" smtClean="0">
                <a:latin typeface="Arial"/>
                <a:cs typeface="Arial"/>
              </a:rPr>
              <a:t>color of </a:t>
            </a:r>
            <a:r>
              <a:rPr lang="en-US" sz="1800" b="1" i="1" dirty="0" smtClean="0">
                <a:latin typeface="Times New Roman"/>
                <a:cs typeface="Times New Roman"/>
              </a:rPr>
              <a:t>w</a:t>
            </a:r>
            <a:r>
              <a:rPr lang="en-US" sz="1800" b="1" baseline="-25000" dirty="0" smtClean="0">
                <a:latin typeface="Times New Roman"/>
                <a:cs typeface="Times New Roman"/>
              </a:rPr>
              <a:t>0</a:t>
            </a:r>
            <a:endParaRPr lang="en-US" sz="1800" b="1" i="1" baseline="-25000" dirty="0" smtClean="0">
              <a:latin typeface="Times New Roman"/>
              <a:cs typeface="Times New Roman"/>
            </a:endParaRPr>
          </a:p>
        </p:txBody>
      </p:sp>
      <p:sp>
        <p:nvSpPr>
          <p:cNvPr id="150"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Forced to include augmented fixed points from all distributions with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cxnSp>
        <p:nvCxnSpPr>
          <p:cNvPr id="153" name="Straight Arrow Connector 152"/>
          <p:cNvCxnSpPr>
            <a:stCxn id="159" idx="3"/>
            <a:endCxn id="59" idx="1"/>
          </p:cNvCxnSpPr>
          <p:nvPr/>
        </p:nvCxnSpPr>
        <p:spPr>
          <a:xfrm>
            <a:off x="5945316" y="5133654"/>
            <a:ext cx="255790" cy="3650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9" idx="3"/>
            <a:endCxn id="156" idx="3"/>
          </p:cNvCxnSpPr>
          <p:nvPr/>
        </p:nvCxnSpPr>
        <p:spPr>
          <a:xfrm flipV="1">
            <a:off x="5945316" y="4023783"/>
            <a:ext cx="297353" cy="11098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59" idx="3"/>
            <a:endCxn id="53" idx="3"/>
          </p:cNvCxnSpPr>
          <p:nvPr/>
        </p:nvCxnSpPr>
        <p:spPr>
          <a:xfrm flipV="1">
            <a:off x="5945316" y="3034030"/>
            <a:ext cx="304315" cy="2099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8" name="Rectangle 36"/>
          <p:cNvSpPr>
            <a:spLocks noChangeArrowheads="1"/>
          </p:cNvSpPr>
          <p:nvPr/>
        </p:nvSpPr>
        <p:spPr bwMode="auto">
          <a:xfrm>
            <a:off x="6622864" y="2009800"/>
            <a:ext cx="2349082" cy="103864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Maybe this was a bad choice of </a:t>
            </a:r>
            <a:r>
              <a:rPr lang="en-US" b="1" dirty="0" smtClean="0">
                <a:latin typeface="Arial"/>
                <a:cs typeface="Arial"/>
              </a:rPr>
              <a:t>viable points?</a:t>
            </a:r>
            <a:endParaRPr lang="en-US" sz="1800" b="1" i="1" dirty="0" smtClean="0">
              <a:latin typeface="Times New Roman"/>
              <a:cs typeface="Times New Roman"/>
            </a:endParaRPr>
          </a:p>
        </p:txBody>
      </p:sp>
      <p:sp>
        <p:nvSpPr>
          <p:cNvPr id="159" name="Rectangle 36"/>
          <p:cNvSpPr>
            <a:spLocks noChangeArrowheads="1"/>
          </p:cNvSpPr>
          <p:nvPr/>
        </p:nvSpPr>
        <p:spPr bwMode="auto">
          <a:xfrm>
            <a:off x="3913476" y="4706814"/>
            <a:ext cx="2031840" cy="8536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Adversary’s search space</a:t>
            </a:r>
            <a:endParaRPr lang="en-US" sz="1800" b="1" i="1" dirty="0" smtClean="0">
              <a:latin typeface="Times New Roman"/>
              <a:cs typeface="Times New Roman"/>
            </a:endParaRPr>
          </a:p>
        </p:txBody>
      </p:sp>
      <p:sp>
        <p:nvSpPr>
          <p:cNvPr id="156" name="Oval 155"/>
          <p:cNvSpPr/>
          <p:nvPr/>
        </p:nvSpPr>
        <p:spPr bwMode="auto">
          <a:xfrm>
            <a:off x="6223647" y="393978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0" name="TextBox 159"/>
          <p:cNvSpPr txBox="1"/>
          <p:nvPr/>
        </p:nvSpPr>
        <p:spPr>
          <a:xfrm>
            <a:off x="6310415" y="3420528"/>
            <a:ext cx="5887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Tree>
    <p:extLst>
      <p:ext uri="{BB962C8B-B14F-4D97-AF65-F5344CB8AC3E}">
        <p14:creationId xmlns:p14="http://schemas.microsoft.com/office/powerpoint/2010/main" val="67781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fade">
                                      <p:cBhvr>
                                        <p:cTn id="13" dur="500"/>
                                        <p:tgtEl>
                                          <p:spTgt spid="157"/>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fade">
                                      <p:cBhvr>
                                        <p:cTn id="21"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bwMode="auto">
          <a:xfrm rot="5400000">
            <a:off x="6524686" y="1629636"/>
            <a:ext cx="304275" cy="4881721"/>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cxnSp>
        <p:nvCxnSpPr>
          <p:cNvPr id="154" name="Straight Arrow Connector 153"/>
          <p:cNvCxnSpPr/>
          <p:nvPr/>
        </p:nvCxnSpPr>
        <p:spPr>
          <a:xfrm flipH="1">
            <a:off x="5080092" y="3349470"/>
            <a:ext cx="52356" cy="58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12" name="Group 111"/>
          <p:cNvGrpSpPr/>
          <p:nvPr/>
        </p:nvGrpSpPr>
        <p:grpSpPr>
          <a:xfrm>
            <a:off x="4272572" y="1951488"/>
            <a:ext cx="4645332" cy="4046402"/>
            <a:chOff x="4272572" y="1951488"/>
            <a:chExt cx="4645332" cy="4046402"/>
          </a:xfrm>
        </p:grpSpPr>
        <p:sp>
          <p:nvSpPr>
            <p:cNvPr id="5" name="Oval 4"/>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7" name="Group 146"/>
          <p:cNvGrpSpPr/>
          <p:nvPr/>
        </p:nvGrpSpPr>
        <p:grpSpPr>
          <a:xfrm>
            <a:off x="4768937" y="1799859"/>
            <a:ext cx="3917715" cy="4397214"/>
            <a:chOff x="4768937" y="1799859"/>
            <a:chExt cx="3917715" cy="4397214"/>
          </a:xfrm>
        </p:grpSpPr>
        <p:sp>
          <p:nvSpPr>
            <p:cNvPr id="44" name="Oval 43"/>
            <p:cNvSpPr/>
            <p:nvPr/>
          </p:nvSpPr>
          <p:spPr bwMode="auto">
            <a:xfrm>
              <a:off x="6720012" y="47997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8181684"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7762008" y="36980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8444050" y="429197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7124695"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4884106"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319929" y="60986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4992618" y="56414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92975" y="344552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629931" y="5764754"/>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940822"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173620" y="440630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5977444" y="581395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7502519" y="34259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7175208" y="29687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812521" y="30920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Oval 66"/>
            <p:cNvSpPr/>
            <p:nvPr/>
          </p:nvSpPr>
          <p:spPr bwMode="auto">
            <a:xfrm>
              <a:off x="8364674" y="281159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8160034" y="31412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8294397"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2" name="Oval 71"/>
            <p:cNvSpPr/>
            <p:nvPr/>
          </p:nvSpPr>
          <p:spPr bwMode="auto">
            <a:xfrm>
              <a:off x="7874721" y="179985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7237408"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13" name="Group 112"/>
          <p:cNvGrpSpPr/>
          <p:nvPr/>
        </p:nvGrpSpPr>
        <p:grpSpPr>
          <a:xfrm>
            <a:off x="5126130" y="2302335"/>
            <a:ext cx="3805002" cy="3637096"/>
            <a:chOff x="5126130" y="2302335"/>
            <a:chExt cx="3805002" cy="3637096"/>
          </a:xfrm>
        </p:grpSpPr>
        <p:sp>
          <p:nvSpPr>
            <p:cNvPr id="76" name="Oval 75"/>
            <p:cNvSpPr/>
            <p:nvPr/>
          </p:nvSpPr>
          <p:spPr bwMode="auto">
            <a:xfrm>
              <a:off x="7077205" y="42905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Oval 77"/>
            <p:cNvSpPr/>
            <p:nvPr/>
          </p:nvSpPr>
          <p:spPr bwMode="auto">
            <a:xfrm>
              <a:off x="8538877" y="32872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Oval 78"/>
            <p:cNvSpPr/>
            <p:nvPr/>
          </p:nvSpPr>
          <p:spPr bwMode="auto">
            <a:xfrm>
              <a:off x="7927374" y="323512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Oval 79"/>
            <p:cNvSpPr/>
            <p:nvPr/>
          </p:nvSpPr>
          <p:spPr bwMode="auto">
            <a:xfrm>
              <a:off x="8801243" y="378271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1" name="Oval 80"/>
            <p:cNvSpPr/>
            <p:nvPr/>
          </p:nvSpPr>
          <p:spPr bwMode="auto">
            <a:xfrm>
              <a:off x="8249090" y="368430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7448814" y="307554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126130" y="344407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5241299" y="283785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6594417" y="257968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6" name="Oval 85"/>
            <p:cNvSpPr/>
            <p:nvPr/>
          </p:nvSpPr>
          <p:spPr bwMode="auto">
            <a:xfrm>
              <a:off x="5677122" y="55894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5349811" y="51322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8" name="Oval 87"/>
            <p:cNvSpPr/>
            <p:nvPr/>
          </p:nvSpPr>
          <p:spPr bwMode="auto">
            <a:xfrm>
              <a:off x="6168126" y="234236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850168" y="29362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0" name="Oval 89"/>
            <p:cNvSpPr/>
            <p:nvPr/>
          </p:nvSpPr>
          <p:spPr bwMode="auto">
            <a:xfrm>
              <a:off x="5987124" y="5255491"/>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6539277" y="49750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2" name="Oval 91"/>
            <p:cNvSpPr/>
            <p:nvPr/>
          </p:nvSpPr>
          <p:spPr bwMode="auto">
            <a:xfrm>
              <a:off x="6476612" y="283124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3" name="Oval 92"/>
            <p:cNvSpPr/>
            <p:nvPr/>
          </p:nvSpPr>
          <p:spPr bwMode="auto">
            <a:xfrm>
              <a:off x="5530813" y="389704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4" name="Oval 93"/>
            <p:cNvSpPr/>
            <p:nvPr/>
          </p:nvSpPr>
          <p:spPr bwMode="auto">
            <a:xfrm>
              <a:off x="6334637" y="530469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Oval 94"/>
            <p:cNvSpPr/>
            <p:nvPr/>
          </p:nvSpPr>
          <p:spPr bwMode="auto">
            <a:xfrm>
              <a:off x="5550657" y="233493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6" name="Oval 95"/>
            <p:cNvSpPr/>
            <p:nvPr/>
          </p:nvSpPr>
          <p:spPr bwMode="auto">
            <a:xfrm>
              <a:off x="7859712" y="29167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7" name="Oval 96"/>
            <p:cNvSpPr/>
            <p:nvPr/>
          </p:nvSpPr>
          <p:spPr bwMode="auto">
            <a:xfrm>
              <a:off x="7532401" y="24595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8" name="Oval 97"/>
            <p:cNvSpPr/>
            <p:nvPr/>
          </p:nvSpPr>
          <p:spPr bwMode="auto">
            <a:xfrm>
              <a:off x="8169714" y="25828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9" name="Oval 98"/>
            <p:cNvSpPr/>
            <p:nvPr/>
          </p:nvSpPr>
          <p:spPr bwMode="auto">
            <a:xfrm>
              <a:off x="8721867" y="23023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0" name="Oval 99"/>
            <p:cNvSpPr/>
            <p:nvPr/>
          </p:nvSpPr>
          <p:spPr bwMode="auto">
            <a:xfrm>
              <a:off x="7402512" y="270610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1" name="Oval 100"/>
            <p:cNvSpPr/>
            <p:nvPr/>
          </p:nvSpPr>
          <p:spPr bwMode="auto">
            <a:xfrm>
              <a:off x="8517227" y="26320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2" name="Oval 101"/>
            <p:cNvSpPr/>
            <p:nvPr/>
          </p:nvSpPr>
          <p:spPr bwMode="auto">
            <a:xfrm>
              <a:off x="7576289" y="584102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3" name="Oval 102"/>
            <p:cNvSpPr/>
            <p:nvPr/>
          </p:nvSpPr>
          <p:spPr bwMode="auto">
            <a:xfrm>
              <a:off x="7963661" y="4782448"/>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4" name="Oval 103"/>
            <p:cNvSpPr/>
            <p:nvPr/>
          </p:nvSpPr>
          <p:spPr bwMode="auto">
            <a:xfrm>
              <a:off x="7543985" y="468404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5" name="Oval 104"/>
            <p:cNvSpPr/>
            <p:nvPr/>
          </p:nvSpPr>
          <p:spPr bwMode="auto">
            <a:xfrm>
              <a:off x="8318632" y="48678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6" name="Oval 105"/>
            <p:cNvSpPr/>
            <p:nvPr/>
          </p:nvSpPr>
          <p:spPr bwMode="auto">
            <a:xfrm>
              <a:off x="7673874" y="51795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7" name="Oval 106"/>
            <p:cNvSpPr/>
            <p:nvPr/>
          </p:nvSpPr>
          <p:spPr bwMode="auto">
            <a:xfrm>
              <a:off x="8249456" y="55894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6" name="Group 145"/>
          <p:cNvGrpSpPr/>
          <p:nvPr/>
        </p:nvGrpSpPr>
        <p:grpSpPr>
          <a:xfrm>
            <a:off x="4226800" y="1767040"/>
            <a:ext cx="3917715" cy="4397214"/>
            <a:chOff x="4921337" y="1952259"/>
            <a:chExt cx="3917715" cy="4397214"/>
          </a:xfrm>
          <a:solidFill>
            <a:srgbClr val="FF0000"/>
          </a:solidFill>
        </p:grpSpPr>
        <p:sp>
          <p:nvSpPr>
            <p:cNvPr id="114" name="Oval 113"/>
            <p:cNvSpPr/>
            <p:nvPr/>
          </p:nvSpPr>
          <p:spPr bwMode="auto">
            <a:xfrm>
              <a:off x="6872412" y="49521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5" name="Oval 114"/>
            <p:cNvSpPr/>
            <p:nvPr/>
          </p:nvSpPr>
          <p:spPr bwMode="auto">
            <a:xfrm>
              <a:off x="6987581"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6" name="Oval 115"/>
            <p:cNvSpPr/>
            <p:nvPr/>
          </p:nvSpPr>
          <p:spPr bwMode="auto">
            <a:xfrm>
              <a:off x="8334084"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7" name="Oval 116"/>
            <p:cNvSpPr/>
            <p:nvPr/>
          </p:nvSpPr>
          <p:spPr bwMode="auto">
            <a:xfrm>
              <a:off x="7914408" y="38504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8" name="Oval 117"/>
            <p:cNvSpPr/>
            <p:nvPr/>
          </p:nvSpPr>
          <p:spPr bwMode="auto">
            <a:xfrm>
              <a:off x="8596450" y="444437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9" name="Oval 118"/>
            <p:cNvSpPr/>
            <p:nvPr/>
          </p:nvSpPr>
          <p:spPr bwMode="auto">
            <a:xfrm>
              <a:off x="8044297"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1" name="Oval 120"/>
            <p:cNvSpPr/>
            <p:nvPr/>
          </p:nvSpPr>
          <p:spPr bwMode="auto">
            <a:xfrm>
              <a:off x="4921337" y="41057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2" name="Oval 121"/>
            <p:cNvSpPr/>
            <p:nvPr/>
          </p:nvSpPr>
          <p:spPr bwMode="auto">
            <a:xfrm>
              <a:off x="5036506"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3" name="Oval 122"/>
            <p:cNvSpPr/>
            <p:nvPr/>
          </p:nvSpPr>
          <p:spPr bwMode="auto">
            <a:xfrm>
              <a:off x="6383009"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4" name="Oval 123"/>
            <p:cNvSpPr/>
            <p:nvPr/>
          </p:nvSpPr>
          <p:spPr bwMode="auto">
            <a:xfrm>
              <a:off x="5472329" y="62510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5" name="Oval 124"/>
            <p:cNvSpPr/>
            <p:nvPr/>
          </p:nvSpPr>
          <p:spPr bwMode="auto">
            <a:xfrm>
              <a:off x="5145018" y="57938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6" name="Oval 125"/>
            <p:cNvSpPr/>
            <p:nvPr/>
          </p:nvSpPr>
          <p:spPr bwMode="auto">
            <a:xfrm>
              <a:off x="5963333" y="300402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7" name="Oval 126"/>
            <p:cNvSpPr/>
            <p:nvPr/>
          </p:nvSpPr>
          <p:spPr bwMode="auto">
            <a:xfrm>
              <a:off x="6645375" y="359792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8" name="Oval 127"/>
            <p:cNvSpPr/>
            <p:nvPr/>
          </p:nvSpPr>
          <p:spPr bwMode="auto">
            <a:xfrm>
              <a:off x="5782331" y="591715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9" name="Oval 128"/>
            <p:cNvSpPr/>
            <p:nvPr/>
          </p:nvSpPr>
          <p:spPr bwMode="auto">
            <a:xfrm>
              <a:off x="6334484" y="56366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0" name="Oval 129"/>
            <p:cNvSpPr/>
            <p:nvPr/>
          </p:nvSpPr>
          <p:spPr bwMode="auto">
            <a:xfrm>
              <a:off x="6093222"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Oval 130"/>
            <p:cNvSpPr/>
            <p:nvPr/>
          </p:nvSpPr>
          <p:spPr bwMode="auto">
            <a:xfrm>
              <a:off x="5326020" y="455870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2" name="Oval 131"/>
            <p:cNvSpPr/>
            <p:nvPr/>
          </p:nvSpPr>
          <p:spPr bwMode="auto">
            <a:xfrm>
              <a:off x="6129844" y="596635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3" name="Oval 132"/>
            <p:cNvSpPr/>
            <p:nvPr/>
          </p:nvSpPr>
          <p:spPr bwMode="auto">
            <a:xfrm>
              <a:off x="5326020"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4" name="Oval 133"/>
            <p:cNvSpPr/>
            <p:nvPr/>
          </p:nvSpPr>
          <p:spPr bwMode="auto">
            <a:xfrm>
              <a:off x="7654919" y="357838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5" name="Oval 134"/>
            <p:cNvSpPr/>
            <p:nvPr/>
          </p:nvSpPr>
          <p:spPr bwMode="auto">
            <a:xfrm>
              <a:off x="7149011" y="322041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6" name="Oval 135"/>
            <p:cNvSpPr/>
            <p:nvPr/>
          </p:nvSpPr>
          <p:spPr bwMode="auto">
            <a:xfrm>
              <a:off x="7964921" y="32444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7" name="Oval 136"/>
            <p:cNvSpPr/>
            <p:nvPr/>
          </p:nvSpPr>
          <p:spPr bwMode="auto">
            <a:xfrm>
              <a:off x="8517074"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8" name="Oval 137"/>
            <p:cNvSpPr/>
            <p:nvPr/>
          </p:nvSpPr>
          <p:spPr bwMode="auto">
            <a:xfrm>
              <a:off x="7197719" y="336776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9" name="Oval 138"/>
            <p:cNvSpPr/>
            <p:nvPr/>
          </p:nvSpPr>
          <p:spPr bwMode="auto">
            <a:xfrm>
              <a:off x="8312434" y="32936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0" name="Oval 139"/>
            <p:cNvSpPr/>
            <p:nvPr/>
          </p:nvSpPr>
          <p:spPr bwMode="auto">
            <a:xfrm>
              <a:off x="7100294"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1" name="Oval 140"/>
            <p:cNvSpPr/>
            <p:nvPr/>
          </p:nvSpPr>
          <p:spPr bwMode="auto">
            <a:xfrm>
              <a:off x="8446797"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2" name="Oval 141"/>
            <p:cNvSpPr/>
            <p:nvPr/>
          </p:nvSpPr>
          <p:spPr bwMode="auto">
            <a:xfrm>
              <a:off x="8027121" y="195225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3" name="Oval 142"/>
            <p:cNvSpPr/>
            <p:nvPr/>
          </p:nvSpPr>
          <p:spPr bwMode="auto">
            <a:xfrm>
              <a:off x="8709163" y="254615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4" name="Oval 143"/>
            <p:cNvSpPr/>
            <p:nvPr/>
          </p:nvSpPr>
          <p:spPr bwMode="auto">
            <a:xfrm>
              <a:off x="8157010"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5" name="Oval 144"/>
            <p:cNvSpPr/>
            <p:nvPr/>
          </p:nvSpPr>
          <p:spPr bwMode="auto">
            <a:xfrm>
              <a:off x="7389808"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36"/>
          <p:cNvSpPr>
            <a:spLocks noChangeArrowheads="1"/>
          </p:cNvSpPr>
          <p:nvPr/>
        </p:nvSpPr>
        <p:spPr bwMode="auto">
          <a:xfrm>
            <a:off x="6947894" y="475659"/>
            <a:ext cx="2182875" cy="8624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a:t>
            </a:r>
            <a:r>
              <a:rPr lang="en-US" sz="1800" b="1" dirty="0" smtClean="0">
                <a:latin typeface="Arial"/>
                <a:cs typeface="Arial"/>
              </a:rPr>
              <a:t/>
            </a:r>
            <a:br>
              <a:rPr lang="en-US" sz="1800" b="1" dirty="0" smtClean="0">
                <a:latin typeface="Arial"/>
                <a:cs typeface="Arial"/>
              </a:rPr>
            </a:br>
            <a:r>
              <a:rPr lang="en-US" sz="1800" b="1" dirty="0" smtClean="0">
                <a:latin typeface="Arial"/>
                <a:cs typeface="Arial"/>
              </a:rPr>
              <a:t>color of </a:t>
            </a:r>
            <a:r>
              <a:rPr lang="en-US" sz="1800" b="1" i="1" dirty="0" smtClean="0">
                <a:latin typeface="Times New Roman"/>
                <a:cs typeface="Times New Roman"/>
              </a:rPr>
              <a:t>w</a:t>
            </a:r>
            <a:r>
              <a:rPr lang="en-US" sz="1800" b="1" baseline="-25000" dirty="0" smtClean="0">
                <a:latin typeface="Times New Roman"/>
                <a:cs typeface="Times New Roman"/>
              </a:rPr>
              <a:t>0</a:t>
            </a:r>
            <a:endParaRPr lang="en-US" sz="1800" b="1" i="1" baseline="-25000" dirty="0" smtClean="0">
              <a:latin typeface="Times New Roman"/>
              <a:cs typeface="Times New Roman"/>
            </a:endParaRPr>
          </a:p>
        </p:txBody>
      </p:sp>
      <p:sp>
        <p:nvSpPr>
          <p:cNvPr id="150"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Forced to include augmented fixed points from all distributions with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sp>
        <p:nvSpPr>
          <p:cNvPr id="155" name="TextBox 154"/>
          <p:cNvSpPr txBox="1"/>
          <p:nvPr/>
        </p:nvSpPr>
        <p:spPr>
          <a:xfrm>
            <a:off x="6310415" y="3420528"/>
            <a:ext cx="5887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
        <p:nvSpPr>
          <p:cNvPr id="156" name="Oval 155"/>
          <p:cNvSpPr/>
          <p:nvPr/>
        </p:nvSpPr>
        <p:spPr bwMode="auto">
          <a:xfrm>
            <a:off x="6223647" y="393978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7" name="Rectangle 36"/>
          <p:cNvSpPr>
            <a:spLocks noChangeArrowheads="1"/>
          </p:cNvSpPr>
          <p:nvPr/>
        </p:nvSpPr>
        <p:spPr bwMode="auto">
          <a:xfrm>
            <a:off x="4179368" y="248256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Alternative Points</a:t>
            </a:r>
            <a:endParaRPr lang="en-US" sz="1800" b="1" i="1" dirty="0" smtClean="0">
              <a:latin typeface="Times New Roman"/>
              <a:cs typeface="Times New Roman"/>
            </a:endParaRPr>
          </a:p>
        </p:txBody>
      </p:sp>
    </p:spTree>
    <p:extLst>
      <p:ext uri="{BB962C8B-B14F-4D97-AF65-F5344CB8AC3E}">
        <p14:creationId xmlns:p14="http://schemas.microsoft.com/office/powerpoint/2010/main" val="1702357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animEffect transition="in" filter="fade">
                                      <p:cBhvr>
                                        <p:cTn id="9" dur="500"/>
                                        <p:tgtEl>
                                          <p:spTgt spid="15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3"/>
                                        </p:tgtEl>
                                      </p:cBhvr>
                                    </p:animEffect>
                                    <p:set>
                                      <p:cBhvr>
                                        <p:cTn id="17" dur="1" fill="hold">
                                          <p:stCondLst>
                                            <p:cond delay="499"/>
                                          </p:stCondLst>
                                        </p:cTn>
                                        <p:tgtEl>
                                          <p:spTgt spid="113"/>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6"/>
                                        </p:tgtEl>
                                      </p:cBhvr>
                                    </p:animEffect>
                                    <p:set>
                                      <p:cBhvr>
                                        <p:cTn id="20" dur="1" fill="hold">
                                          <p:stCondLst>
                                            <p:cond delay="499"/>
                                          </p:stCondLst>
                                        </p:cTn>
                                        <p:tgtEl>
                                          <p:spTgt spid="14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2"/>
                                        </p:tgtEl>
                                      </p:cBhvr>
                                    </p:animEffect>
                                    <p:set>
                                      <p:cBhvr>
                                        <p:cTn id="23"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bwMode="auto">
          <a:xfrm rot="5400000">
            <a:off x="6524686" y="1629636"/>
            <a:ext cx="304275" cy="4881721"/>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cxnSp>
        <p:nvCxnSpPr>
          <p:cNvPr id="154" name="Straight Arrow Connector 153"/>
          <p:cNvCxnSpPr/>
          <p:nvPr/>
        </p:nvCxnSpPr>
        <p:spPr>
          <a:xfrm flipH="1">
            <a:off x="5080092" y="3349470"/>
            <a:ext cx="52356" cy="58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36"/>
          <p:cNvSpPr>
            <a:spLocks noChangeArrowheads="1"/>
          </p:cNvSpPr>
          <p:nvPr/>
        </p:nvSpPr>
        <p:spPr bwMode="auto">
          <a:xfrm>
            <a:off x="6947894" y="475659"/>
            <a:ext cx="2182875" cy="8624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a:t>
            </a:r>
            <a:r>
              <a:rPr lang="en-US" sz="1800" b="1" dirty="0" smtClean="0">
                <a:latin typeface="Arial"/>
                <a:cs typeface="Arial"/>
              </a:rPr>
              <a:t/>
            </a:r>
            <a:br>
              <a:rPr lang="en-US" sz="1800" b="1" dirty="0" smtClean="0">
                <a:latin typeface="Arial"/>
                <a:cs typeface="Arial"/>
              </a:rPr>
            </a:br>
            <a:r>
              <a:rPr lang="en-US" sz="1800" b="1" dirty="0" smtClean="0">
                <a:latin typeface="Arial"/>
                <a:cs typeface="Arial"/>
              </a:rPr>
              <a:t>color of </a:t>
            </a:r>
            <a:r>
              <a:rPr lang="en-US" sz="1800" b="1" i="1" dirty="0" smtClean="0">
                <a:latin typeface="Times New Roman"/>
                <a:cs typeface="Times New Roman"/>
              </a:rPr>
              <a:t>w</a:t>
            </a:r>
            <a:r>
              <a:rPr lang="en-US" sz="1800" b="1" baseline="-25000" dirty="0" smtClean="0">
                <a:latin typeface="Times New Roman"/>
                <a:cs typeface="Times New Roman"/>
              </a:rPr>
              <a:t>0</a:t>
            </a:r>
            <a:endParaRPr lang="en-US" sz="1800" b="1" i="1" baseline="-25000" dirty="0" smtClean="0">
              <a:latin typeface="Times New Roman"/>
              <a:cs typeface="Times New Roman"/>
            </a:endParaRPr>
          </a:p>
        </p:txBody>
      </p:sp>
      <p:sp>
        <p:nvSpPr>
          <p:cNvPr id="150"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Forced to include augmented fixed points from all distributions with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sp>
        <p:nvSpPr>
          <p:cNvPr id="155" name="TextBox 154"/>
          <p:cNvSpPr txBox="1"/>
          <p:nvPr/>
        </p:nvSpPr>
        <p:spPr>
          <a:xfrm>
            <a:off x="6310415" y="3420528"/>
            <a:ext cx="588739" cy="523220"/>
          </a:xfrm>
          <a:prstGeom prst="rect">
            <a:avLst/>
          </a:prstGeom>
          <a:noFill/>
          <a:ln>
            <a:noFill/>
          </a:ln>
          <a:effectLst/>
        </p:spPr>
        <p:txBody>
          <a:bodyPr wrap="none" rtlCol="0">
            <a:spAutoFit/>
          </a:bodyPr>
          <a:lstStyle/>
          <a:p>
            <a:r>
              <a:rPr lang="en-US" sz="2800" i="1" dirty="0" smtClean="0">
                <a:solidFill>
                  <a:srgbClr val="000000"/>
                </a:solidFill>
                <a:latin typeface="Times New Roman"/>
                <a:cs typeface="Times New Roman"/>
              </a:rPr>
              <a:t>w</a:t>
            </a:r>
            <a:r>
              <a:rPr lang="en-US" sz="2800" baseline="-25000" dirty="0" smtClean="0">
                <a:solidFill>
                  <a:srgbClr val="000000"/>
                </a:solidFill>
                <a:latin typeface="Times New Roman"/>
                <a:cs typeface="Times New Roman"/>
              </a:rPr>
              <a:t>0</a:t>
            </a:r>
            <a:endParaRPr lang="en-US" sz="2800" dirty="0">
              <a:solidFill>
                <a:srgbClr val="000000"/>
              </a:solidFill>
              <a:latin typeface="Times New Roman"/>
              <a:cs typeface="Times New Roman"/>
            </a:endParaRPr>
          </a:p>
        </p:txBody>
      </p:sp>
      <p:sp>
        <p:nvSpPr>
          <p:cNvPr id="156" name="Oval 155"/>
          <p:cNvSpPr/>
          <p:nvPr/>
        </p:nvSpPr>
        <p:spPr bwMode="auto">
          <a:xfrm>
            <a:off x="6223647" y="393978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7" name="Rectangle 36"/>
          <p:cNvSpPr>
            <a:spLocks noChangeArrowheads="1"/>
          </p:cNvSpPr>
          <p:nvPr/>
        </p:nvSpPr>
        <p:spPr bwMode="auto">
          <a:xfrm>
            <a:off x="4179368" y="248256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Alternative Points</a:t>
            </a:r>
            <a:endParaRPr lang="en-US" sz="1800" b="1" i="1" dirty="0" smtClean="0">
              <a:latin typeface="Times New Roman"/>
              <a:cs typeface="Times New Roman"/>
            </a:endParaRPr>
          </a:p>
        </p:txBody>
      </p:sp>
      <p:sp>
        <p:nvSpPr>
          <p:cNvPr id="148" name="Rectangle 36"/>
          <p:cNvSpPr>
            <a:spLocks noChangeArrowheads="1"/>
          </p:cNvSpPr>
          <p:nvPr/>
        </p:nvSpPr>
        <p:spPr bwMode="auto">
          <a:xfrm>
            <a:off x="6207032" y="5167352"/>
            <a:ext cx="2031840" cy="8536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Adversary’s search space</a:t>
            </a:r>
            <a:endParaRPr lang="en-US" sz="1800" b="1" i="1" dirty="0" smtClean="0">
              <a:latin typeface="Times New Roman"/>
              <a:cs typeface="Times New Roman"/>
            </a:endParaRPr>
          </a:p>
        </p:txBody>
      </p:sp>
      <p:cxnSp>
        <p:nvCxnSpPr>
          <p:cNvPr id="149" name="Straight Arrow Connector 148"/>
          <p:cNvCxnSpPr>
            <a:stCxn id="148" idx="0"/>
            <a:endCxn id="49" idx="4"/>
          </p:cNvCxnSpPr>
          <p:nvPr/>
        </p:nvCxnSpPr>
        <p:spPr>
          <a:xfrm flipV="1">
            <a:off x="7222952" y="4291978"/>
            <a:ext cx="733890" cy="8753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48" idx="0"/>
            <a:endCxn id="156" idx="5"/>
          </p:cNvCxnSpPr>
          <p:nvPr/>
        </p:nvCxnSpPr>
        <p:spPr>
          <a:xfrm flipH="1" flipV="1">
            <a:off x="6334514" y="4023783"/>
            <a:ext cx="888438" cy="1143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8" idx="0"/>
            <a:endCxn id="51" idx="5"/>
          </p:cNvCxnSpPr>
          <p:nvPr/>
        </p:nvCxnSpPr>
        <p:spPr>
          <a:xfrm flipH="1" flipV="1">
            <a:off x="4879804" y="4037330"/>
            <a:ext cx="2343148" cy="1130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9" name="Rectangle 36"/>
          <p:cNvSpPr>
            <a:spLocks noChangeArrowheads="1"/>
          </p:cNvSpPr>
          <p:nvPr/>
        </p:nvSpPr>
        <p:spPr bwMode="auto">
          <a:xfrm>
            <a:off x="3456152" y="188959"/>
            <a:ext cx="3367689" cy="106885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u="sng" dirty="0" err="1" smtClean="0">
                <a:latin typeface="Calibri"/>
                <a:cs typeface="Calibri"/>
              </a:rPr>
              <a:t>Thm</a:t>
            </a:r>
            <a:r>
              <a:rPr lang="en-US" sz="1800" b="1" dirty="0" smtClean="0">
                <a:latin typeface="Calibri"/>
                <a:cs typeface="Calibri"/>
              </a:rPr>
              <a:t>: </a:t>
            </a:r>
            <a:r>
              <a:rPr lang="en-US" sz="1800" i="1" dirty="0" smtClean="0">
                <a:latin typeface="Times New Roman"/>
                <a:cs typeface="Times New Roman"/>
              </a:rPr>
              <a:t>Sketch, Rec</a:t>
            </a:r>
            <a:r>
              <a:rPr lang="en-US" sz="1800" b="1" dirty="0" smtClean="0">
                <a:latin typeface="Calibri"/>
                <a:cs typeface="Calibri"/>
              </a:rPr>
              <a:t> can include at most </a:t>
            </a:r>
            <a:r>
              <a:rPr lang="en-US" sz="1800" dirty="0" smtClean="0">
                <a:latin typeface="Times New Roman"/>
                <a:cs typeface="Times New Roman"/>
              </a:rPr>
              <a:t>4</a:t>
            </a:r>
            <a:r>
              <a:rPr lang="en-US" sz="1800" b="1" dirty="0" smtClean="0">
                <a:latin typeface="Calibri"/>
                <a:cs typeface="Calibri"/>
              </a:rPr>
              <a:t> augmented fixed points from </a:t>
            </a:r>
            <a:r>
              <a:rPr lang="en-US" b="1" dirty="0" smtClean="0">
                <a:latin typeface="Calibri"/>
                <a:cs typeface="Calibri"/>
              </a:rPr>
              <a:t>members of </a:t>
            </a:r>
            <a:r>
              <a:rPr lang="en-US" sz="1800" i="1" dirty="0" smtClean="0">
                <a:latin typeface="Times New Roman"/>
                <a:cs typeface="Times New Roman"/>
              </a:rPr>
              <a:t>V</a:t>
            </a:r>
            <a:r>
              <a:rPr lang="en-US" sz="1800" b="1" dirty="0" smtClean="0">
                <a:latin typeface="Calibri"/>
                <a:cs typeface="Calibri"/>
              </a:rPr>
              <a:t> on average</a:t>
            </a:r>
            <a:endParaRPr lang="en-US" sz="1800" b="1" dirty="0" smtClean="0">
              <a:latin typeface="Calibri"/>
              <a:cs typeface="Calibri"/>
            </a:endParaRPr>
          </a:p>
        </p:txBody>
      </p:sp>
      <p:cxnSp>
        <p:nvCxnSpPr>
          <p:cNvPr id="160" name="Straight Arrow Connector 159"/>
          <p:cNvCxnSpPr>
            <a:stCxn id="148" idx="0"/>
            <a:endCxn id="45" idx="4"/>
          </p:cNvCxnSpPr>
          <p:nvPr/>
        </p:nvCxnSpPr>
        <p:spPr>
          <a:xfrm flipH="1" flipV="1">
            <a:off x="6900126" y="4291978"/>
            <a:ext cx="322826" cy="8753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2960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par>
                                <p:cTn id="11" presetID="10" presetClass="entr" presetSubtype="0" fill="hold" nodeType="withEffect">
                                  <p:stCondLst>
                                    <p:cond delay="0"/>
                                  </p:stCondLst>
                                  <p:childTnLst>
                                    <p:set>
                                      <p:cBhvr>
                                        <p:cTn id="12" dur="1" fill="hold">
                                          <p:stCondLst>
                                            <p:cond delay="0"/>
                                          </p:stCondLst>
                                        </p:cTn>
                                        <p:tgtEl>
                                          <p:spTgt spid="158"/>
                                        </p:tgtEl>
                                        <p:attrNameLst>
                                          <p:attrName>style.visibility</p:attrName>
                                        </p:attrNameLst>
                                      </p:cBhvr>
                                      <p:to>
                                        <p:strVal val="visible"/>
                                      </p:to>
                                    </p:set>
                                    <p:animEffect transition="in" filter="fade">
                                      <p:cBhvr>
                                        <p:cTn id="13" dur="500"/>
                                        <p:tgtEl>
                                          <p:spTgt spid="158"/>
                                        </p:tgtEl>
                                      </p:cBhvr>
                                    </p:animEffect>
                                  </p:childTnLst>
                                </p:cTn>
                              </p:par>
                              <p:par>
                                <p:cTn id="14" presetID="10" presetClass="entr" presetSubtype="0" fill="hold" nodeType="withEffect">
                                  <p:stCondLst>
                                    <p:cond delay="0"/>
                                  </p:stCondLst>
                                  <p:childTnLst>
                                    <p:set>
                                      <p:cBhvr>
                                        <p:cTn id="15" dur="1" fill="hold">
                                          <p:stCondLst>
                                            <p:cond delay="0"/>
                                          </p:stCondLst>
                                        </p:cTn>
                                        <p:tgtEl>
                                          <p:spTgt spid="149"/>
                                        </p:tgtEl>
                                        <p:attrNameLst>
                                          <p:attrName>style.visibility</p:attrName>
                                        </p:attrNameLst>
                                      </p:cBhvr>
                                      <p:to>
                                        <p:strVal val="visible"/>
                                      </p:to>
                                    </p:set>
                                    <p:animEffect transition="in" filter="fade">
                                      <p:cBhvr>
                                        <p:cTn id="16" dur="500"/>
                                        <p:tgtEl>
                                          <p:spTgt spid="149"/>
                                        </p:tgtEl>
                                      </p:cBhvr>
                                    </p:animEffect>
                                  </p:childTnLst>
                                </p:cTn>
                              </p:par>
                              <p:par>
                                <p:cTn id="17" presetID="10"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fade">
                                      <p:cBhvr>
                                        <p:cTn id="19" dur="500"/>
                                        <p:tgtEl>
                                          <p:spTgt spid="16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9"/>
                                        </p:tgtEl>
                                        <p:attrNameLst>
                                          <p:attrName>style.visibility</p:attrName>
                                        </p:attrNameLst>
                                      </p:cBhvr>
                                      <p:to>
                                        <p:strVal val="visible"/>
                                      </p:to>
                                    </p:set>
                                    <p:animEffect transition="in" filter="fade">
                                      <p:cBhvr>
                                        <p:cTn id="2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70095" y="1381720"/>
            <a:ext cx="8890275" cy="4525963"/>
          </a:xfrm>
        </p:spPr>
        <p:txBody>
          <a:bodyPr>
            <a:normAutofit fontScale="85000" lnSpcReduction="20000"/>
          </a:bodyPr>
          <a:lstStyle/>
          <a:p>
            <a:r>
              <a:rPr lang="en-US" u="sng" dirty="0" err="1" smtClean="0"/>
              <a:t>Thm</a:t>
            </a:r>
            <a:r>
              <a:rPr lang="en-US" u="sng" dirty="0" smtClean="0"/>
              <a:t> [FRS]</a:t>
            </a:r>
            <a:r>
              <a:rPr lang="en-US" dirty="0" smtClean="0"/>
              <a:t>: Yes, if algorithms know exact distribution of </a:t>
            </a:r>
            <a:r>
              <a:rPr lang="en-US" i="1" dirty="0" smtClean="0">
                <a:latin typeface="Times New Roman"/>
                <a:cs typeface="Times New Roman"/>
              </a:rPr>
              <a:t>W</a:t>
            </a:r>
            <a:r>
              <a:rPr lang="en-US" baseline="-25000" dirty="0" smtClean="0">
                <a:latin typeface="Times New Roman"/>
                <a:cs typeface="Times New Roman"/>
              </a:rPr>
              <a:t>0</a:t>
            </a:r>
          </a:p>
          <a:p>
            <a:r>
              <a:rPr lang="en-US" dirty="0" smtClean="0">
                <a:latin typeface="Calibri"/>
                <a:cs typeface="Calibri"/>
              </a:rPr>
              <a:t>Imprudent to assume construction and adversary have same view of </a:t>
            </a:r>
            <a:r>
              <a:rPr lang="en-US" i="1" dirty="0" smtClean="0">
                <a:latin typeface="Times New Roman"/>
                <a:cs typeface="Times New Roman"/>
              </a:rPr>
              <a:t>W</a:t>
            </a:r>
            <a:r>
              <a:rPr lang="en-US" baseline="-25000" dirty="0" smtClean="0">
                <a:latin typeface="Times New Roman"/>
                <a:cs typeface="Times New Roman"/>
              </a:rPr>
              <a:t>0</a:t>
            </a:r>
          </a:p>
          <a:p>
            <a:pPr lvl="1"/>
            <a:r>
              <a:rPr lang="en-US" dirty="0" smtClean="0">
                <a:latin typeface="Calibri"/>
                <a:cs typeface="Calibri"/>
              </a:rPr>
              <a:t>Deal with adversary knowledge by providing security for family </a:t>
            </a:r>
            <a:r>
              <a:rPr lang="en-US" i="1" dirty="0" smtClean="0">
                <a:latin typeface="Times New Roman"/>
                <a:cs typeface="Times New Roman"/>
              </a:rPr>
              <a:t>V</a:t>
            </a:r>
            <a:r>
              <a:rPr lang="en-US" dirty="0" smtClean="0">
                <a:latin typeface="Calibri"/>
                <a:cs typeface="Calibri"/>
              </a:rPr>
              <a:t> of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security should hold for whole family</a:t>
            </a:r>
          </a:p>
          <a:p>
            <a:r>
              <a:rPr lang="en-US" u="sng" dirty="0" err="1" smtClean="0">
                <a:latin typeface="Calibri"/>
                <a:cs typeface="Calibri"/>
              </a:rPr>
              <a:t>Thm</a:t>
            </a:r>
            <a:r>
              <a:rPr lang="en-US" u="sng" dirty="0" smtClean="0">
                <a:latin typeface="Calibri"/>
                <a:cs typeface="Calibri"/>
              </a:rPr>
              <a:t> [FRS]</a:t>
            </a:r>
            <a:r>
              <a:rPr lang="en-US" dirty="0" smtClean="0">
                <a:latin typeface="Calibri"/>
                <a:cs typeface="Calibri"/>
              </a:rPr>
              <a:t>: No if </a:t>
            </a:r>
            <a:r>
              <a:rPr lang="en-US" dirty="0" smtClean="0">
                <a:latin typeface="Calibri"/>
                <a:cs typeface="Calibri"/>
              </a:rPr>
              <a:t>adversary knows more about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Calibri"/>
                <a:cs typeface="Calibri"/>
              </a:rPr>
              <a:t> than fuzzy extractor creator</a:t>
            </a:r>
            <a:endParaRPr lang="en-US" i="1" dirty="0" smtClean="0">
              <a:latin typeface="Times New Roman"/>
              <a:cs typeface="Times New Roman"/>
            </a:endParaRPr>
          </a:p>
          <a:p>
            <a:r>
              <a:rPr lang="en-US" dirty="0" smtClean="0">
                <a:solidFill>
                  <a:schemeClr val="bg1"/>
                </a:solidFill>
              </a:rPr>
              <a:t>A3: Yes if security is computational (using obfuscation)</a:t>
            </a:r>
            <a:br>
              <a:rPr lang="en-US" dirty="0" smtClean="0">
                <a:solidFill>
                  <a:schemeClr val="bg1"/>
                </a:solidFill>
              </a:rPr>
            </a:br>
            <a:r>
              <a:rPr lang="en-US" dirty="0" smtClean="0">
                <a:solidFill>
                  <a:schemeClr val="bg1"/>
                </a:solidFill>
              </a:rPr>
              <a:t>     [</a:t>
            </a:r>
            <a:r>
              <a:rPr lang="en-US" dirty="0" err="1" smtClean="0">
                <a:solidFill>
                  <a:schemeClr val="bg1"/>
                </a:solidFill>
              </a:rPr>
              <a:t>Bitansky</a:t>
            </a:r>
            <a:r>
              <a:rPr lang="en-US" dirty="0" smtClean="0">
                <a:solidFill>
                  <a:schemeClr val="bg1"/>
                </a:solidFill>
              </a:rPr>
              <a:t> Canetti </a:t>
            </a:r>
            <a:r>
              <a:rPr lang="en-US" dirty="0" err="1" smtClean="0">
                <a:solidFill>
                  <a:schemeClr val="bg1"/>
                </a:solidFill>
              </a:rPr>
              <a:t>Kalai</a:t>
            </a:r>
            <a:r>
              <a:rPr lang="en-US" dirty="0" smtClean="0">
                <a:solidFill>
                  <a:schemeClr val="bg1"/>
                </a:solidFill>
              </a:rPr>
              <a:t> </a:t>
            </a:r>
            <a:r>
              <a:rPr lang="en-US" dirty="0" err="1" smtClean="0">
                <a:solidFill>
                  <a:schemeClr val="bg1"/>
                </a:solidFill>
              </a:rPr>
              <a:t>Paneth</a:t>
            </a:r>
            <a:r>
              <a:rPr lang="en-US" dirty="0" smtClean="0">
                <a:solidFill>
                  <a:schemeClr val="bg1"/>
                </a:solidFill>
              </a:rPr>
              <a:t> 14]</a:t>
            </a:r>
          </a:p>
          <a:p>
            <a:r>
              <a:rPr lang="en-US" dirty="0" smtClean="0">
                <a:solidFill>
                  <a:schemeClr val="bg1"/>
                </a:solidFill>
              </a:rPr>
              <a:t>A4: No if security is information-theoretic</a:t>
            </a:r>
          </a:p>
          <a:p>
            <a:r>
              <a:rPr lang="en-US" dirty="0" smtClean="0">
                <a:solidFill>
                  <a:schemeClr val="bg1"/>
                </a:solidFill>
              </a:rPr>
              <a:t>A5: No if you try to build (computational) secure sketch</a:t>
            </a:r>
          </a:p>
          <a:p>
            <a:endParaRPr lang="en-US" dirty="0"/>
          </a:p>
        </p:txBody>
      </p:sp>
      <p:sp>
        <p:nvSpPr>
          <p:cNvPr id="2" name="Title 1"/>
          <p:cNvSpPr>
            <a:spLocks noGrp="1"/>
          </p:cNvSpPr>
          <p:nvPr>
            <p:ph type="title"/>
          </p:nvPr>
        </p:nvSpPr>
        <p:spPr/>
        <p:txBody>
          <a:bodyPr>
            <a:normAutofit fontScale="90000"/>
          </a:bodyPr>
          <a:lstStyle/>
          <a:p>
            <a:r>
              <a:rPr lang="en-US" dirty="0"/>
              <a:t>Is big </a:t>
            </a:r>
            <a:r>
              <a:rPr lang="en-US" i="1" dirty="0" err="1">
                <a:latin typeface="Times New Roman"/>
                <a:cs typeface="Times New Roman"/>
              </a:rPr>
              <a:t>H</a:t>
            </a:r>
            <a:r>
              <a:rPr lang="en-US" baseline="-25000" dirty="0" err="1">
                <a:latin typeface="Times New Roman"/>
                <a:cs typeface="Times New Roman"/>
              </a:rPr>
              <a:t>fuzz</a:t>
            </a:r>
            <a:r>
              <a:rPr lang="en-US" dirty="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a:t>
            </a:r>
            <a:r>
              <a:rPr lang="en-US" dirty="0" smtClean="0"/>
              <a:t> sufficient?</a:t>
            </a:r>
            <a:r>
              <a:rPr lang="en-US" dirty="0"/>
              <a:t/>
            </a:r>
            <a:br>
              <a:rPr lang="en-US" dirty="0"/>
            </a:br>
            <a:endParaRPr lang="en-US" dirty="0"/>
          </a:p>
        </p:txBody>
      </p:sp>
      <p:sp>
        <p:nvSpPr>
          <p:cNvPr id="4" name="Rectangle 36"/>
          <p:cNvSpPr>
            <a:spLocks noChangeArrowheads="1"/>
          </p:cNvSpPr>
          <p:nvPr/>
        </p:nvSpPr>
        <p:spPr bwMode="auto">
          <a:xfrm>
            <a:off x="457200" y="4524593"/>
            <a:ext cx="7927218" cy="132298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Calibri"/>
                <a:cs typeface="Calibri"/>
              </a:rPr>
              <a:t>Fuzzy extractors defined information-theoretically </a:t>
            </a:r>
            <a:br>
              <a:rPr lang="en-US" sz="2400" b="1" dirty="0" smtClean="0">
                <a:latin typeface="Calibri"/>
                <a:cs typeface="Calibri"/>
              </a:rPr>
            </a:br>
            <a:r>
              <a:rPr lang="en-US" sz="2400" b="1" dirty="0" smtClean="0">
                <a:latin typeface="Calibri"/>
                <a:cs typeface="Calibri"/>
              </a:rPr>
              <a:t>(used info-theory tools), </a:t>
            </a:r>
          </a:p>
          <a:p>
            <a:pPr>
              <a:defRPr/>
            </a:pPr>
            <a:r>
              <a:rPr lang="en-US" sz="2400" b="1" dirty="0" smtClean="0">
                <a:latin typeface="Calibri"/>
                <a:cs typeface="Calibri"/>
              </a:rPr>
              <a:t>No compelling need for info-theory security</a:t>
            </a:r>
          </a:p>
        </p:txBody>
      </p:sp>
    </p:spTree>
    <p:extLst>
      <p:ext uri="{BB962C8B-B14F-4D97-AF65-F5344CB8AC3E}">
        <p14:creationId xmlns:p14="http://schemas.microsoft.com/office/powerpoint/2010/main" val="2621392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Stop using secure sketches</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Exploit structure of source beyond entropy</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Define objects computationally</a:t>
            </a:r>
          </a:p>
          <a:p>
            <a:pPr marL="400050" lvl="1" indent="0">
              <a:buNone/>
            </a:pPr>
            <a:endParaRPr lang="en-US" dirty="0" smtClean="0"/>
          </a:p>
        </p:txBody>
      </p:sp>
    </p:spTree>
    <p:extLst>
      <p:ext uri="{BB962C8B-B14F-4D97-AF65-F5344CB8AC3E}">
        <p14:creationId xmlns:p14="http://schemas.microsoft.com/office/powerpoint/2010/main" val="29227727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Physical Unclonable Functions (PUFs)</a:t>
            </a:r>
            <a:br>
              <a:rPr lang="en-US" dirty="0" smtClean="0"/>
            </a:br>
            <a:r>
              <a:rPr lang="en-US" sz="3100" dirty="0" smtClean="0"/>
              <a:t>[PappuRechtTaylorGershenfeld02]</a:t>
            </a:r>
            <a:endParaRPr lang="en-US" dirty="0"/>
          </a:p>
        </p:txBody>
      </p:sp>
      <p:sp>
        <p:nvSpPr>
          <p:cNvPr id="3" name="Content Placeholder 2"/>
          <p:cNvSpPr>
            <a:spLocks noGrp="1"/>
          </p:cNvSpPr>
          <p:nvPr>
            <p:ph idx="1"/>
          </p:nvPr>
        </p:nvSpPr>
        <p:spPr>
          <a:xfrm>
            <a:off x="270041" y="1143000"/>
            <a:ext cx="8606591" cy="5126789"/>
          </a:xfrm>
        </p:spPr>
        <p:txBody>
          <a:bodyPr>
            <a:normAutofit/>
          </a:bodyPr>
          <a:lstStyle/>
          <a:p>
            <a:r>
              <a:rPr lang="en-US" dirty="0" smtClean="0"/>
              <a:t>Hardware that implements random function</a:t>
            </a:r>
          </a:p>
          <a:p>
            <a:endParaRPr lang="en-US" dirty="0" smtClean="0"/>
          </a:p>
          <a:p>
            <a:r>
              <a:rPr lang="en-US" dirty="0" smtClean="0"/>
              <a:t>Impossible to copy precisely</a:t>
            </a:r>
          </a:p>
          <a:p>
            <a:endParaRPr lang="en-US" dirty="0" smtClean="0"/>
          </a:p>
          <a:p>
            <a:r>
              <a:rPr lang="en-US" dirty="0" smtClean="0"/>
              <a:t>Large challenge/response space</a:t>
            </a:r>
          </a:p>
          <a:p>
            <a:pPr lvl="1"/>
            <a:r>
              <a:rPr lang="en-US" dirty="0" smtClean="0"/>
              <a:t>On fixed challenge, responses close together</a:t>
            </a:r>
          </a:p>
        </p:txBody>
      </p:sp>
      <p:grpSp>
        <p:nvGrpSpPr>
          <p:cNvPr id="9" name="Group 8"/>
          <p:cNvGrpSpPr/>
          <p:nvPr/>
        </p:nvGrpSpPr>
        <p:grpSpPr>
          <a:xfrm>
            <a:off x="1052175" y="4883484"/>
            <a:ext cx="7047067" cy="1479884"/>
            <a:chOff x="1052175" y="4883484"/>
            <a:chExt cx="7047067" cy="1479884"/>
          </a:xfrm>
        </p:grpSpPr>
        <p:pic>
          <p:nvPicPr>
            <p:cNvPr id="5" name="Picture 4"/>
            <p:cNvPicPr>
              <a:picLocks noChangeAspect="1" noChangeArrowheads="1"/>
            </p:cNvPicPr>
            <p:nvPr/>
          </p:nvPicPr>
          <p:blipFill>
            <a:blip r:embed="rId2" cstate="print"/>
            <a:srcRect l="23770" t="50000" r="3369" b="22278"/>
            <a:stretch>
              <a:fillRect/>
            </a:stretch>
          </p:blipFill>
          <p:spPr bwMode="auto">
            <a:xfrm>
              <a:off x="1052175" y="4883484"/>
              <a:ext cx="7047067" cy="1479884"/>
            </a:xfrm>
            <a:prstGeom prst="rect">
              <a:avLst/>
            </a:prstGeom>
            <a:noFill/>
            <a:ln w="12700">
              <a:noFill/>
              <a:miter lim="800000"/>
              <a:headEnd type="none" w="sm" len="sm"/>
              <a:tailEnd type="none" w="sm" len="sm"/>
            </a:ln>
            <a:effectLst/>
          </p:spPr>
        </p:pic>
        <p:sp>
          <p:nvSpPr>
            <p:cNvPr id="6" name="Right Arrow 5"/>
            <p:cNvSpPr/>
            <p:nvPr/>
          </p:nvSpPr>
          <p:spPr>
            <a:xfrm>
              <a:off x="3186437" y="5159803"/>
              <a:ext cx="1054585" cy="7711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interference</a:t>
              </a:r>
              <a:endParaRPr lang="en-US" sz="1050" dirty="0"/>
            </a:p>
          </p:txBody>
        </p:sp>
        <p:sp>
          <p:nvSpPr>
            <p:cNvPr id="7" name="Right Arrow 6"/>
            <p:cNvSpPr/>
            <p:nvPr/>
          </p:nvSpPr>
          <p:spPr>
            <a:xfrm>
              <a:off x="5561405" y="5159803"/>
              <a:ext cx="1054585" cy="7711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Gabor Hash</a:t>
              </a:r>
              <a:endParaRPr lang="en-US" sz="1050" dirty="0"/>
            </a:p>
          </p:txBody>
        </p:sp>
        <p:sp>
          <p:nvSpPr>
            <p:cNvPr id="8" name="TextBox 7"/>
            <p:cNvSpPr txBox="1"/>
            <p:nvPr/>
          </p:nvSpPr>
          <p:spPr>
            <a:xfrm>
              <a:off x="1074855" y="5341245"/>
              <a:ext cx="677890" cy="369332"/>
            </a:xfrm>
            <a:prstGeom prst="rect">
              <a:avLst/>
            </a:prstGeom>
            <a:solidFill>
              <a:schemeClr val="bg1"/>
            </a:solidFill>
          </p:spPr>
          <p:txBody>
            <a:bodyPr wrap="none" rtlCol="0">
              <a:spAutoFit/>
            </a:bodyPr>
            <a:lstStyle/>
            <a:p>
              <a:r>
                <a:rPr lang="en-US" dirty="0" smtClean="0"/>
                <a:t>Laser</a:t>
              </a:r>
              <a:endParaRPr lang="en-US" dirty="0"/>
            </a:p>
          </p:txBody>
        </p:sp>
      </p:grpSp>
    </p:spTree>
    <p:extLst>
      <p:ext uri="{BB962C8B-B14F-4D97-AF65-F5344CB8AC3E}">
        <p14:creationId xmlns:p14="http://schemas.microsoft.com/office/powerpoint/2010/main" val="1043657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a:solidFill>
                  <a:schemeClr val="bg1">
                    <a:lumMod val="50000"/>
                  </a:schemeClr>
                </a:solidFill>
              </a:rPr>
              <a:t>Strong Authentication through Key Derivation</a:t>
            </a:r>
          </a:p>
          <a:p>
            <a:r>
              <a:rPr lang="en-US" dirty="0">
                <a:solidFill>
                  <a:srgbClr val="7F7F7F"/>
                </a:solidFill>
              </a:rPr>
              <a:t>Key Derivation from Noisy Sources</a:t>
            </a:r>
          </a:p>
          <a:p>
            <a:r>
              <a:rPr lang="en-US" dirty="0" smtClean="0">
                <a:solidFill>
                  <a:srgbClr val="7F7F7F"/>
                </a:solidFill>
              </a:rPr>
              <a:t>Lessons</a:t>
            </a:r>
          </a:p>
          <a:p>
            <a:pPr marL="914400" lvl="1" indent="-514350">
              <a:buFont typeface="+mj-lt"/>
              <a:buAutoNum type="arabicPeriod"/>
            </a:pPr>
            <a:r>
              <a:rPr lang="en-US" dirty="0">
                <a:solidFill>
                  <a:srgbClr val="7F7F7F"/>
                </a:solidFill>
              </a:rPr>
              <a:t>Stop using secure sketches</a:t>
            </a:r>
          </a:p>
          <a:p>
            <a:pPr marL="914400" lvl="1" indent="-514350">
              <a:buFont typeface="+mj-lt"/>
              <a:buAutoNum type="arabicPeriod"/>
            </a:pPr>
            <a:r>
              <a:rPr lang="en-US" dirty="0" smtClean="0">
                <a:solidFill>
                  <a:srgbClr val="7F7F7F"/>
                </a:solidFill>
              </a:rPr>
              <a:t>Exploit </a:t>
            </a:r>
            <a:r>
              <a:rPr lang="en-US" dirty="0">
                <a:solidFill>
                  <a:srgbClr val="7F7F7F"/>
                </a:solidFill>
              </a:rPr>
              <a:t>structure of source beyond entropy</a:t>
            </a:r>
          </a:p>
          <a:p>
            <a:pPr marL="914400" lvl="1" indent="-514350">
              <a:buFont typeface="+mj-lt"/>
              <a:buAutoNum type="arabicPeriod"/>
            </a:pPr>
            <a:r>
              <a:rPr lang="en-US" dirty="0" smtClean="0">
                <a:solidFill>
                  <a:srgbClr val="7F7F7F"/>
                </a:solidFill>
              </a:rPr>
              <a:t>Define </a:t>
            </a:r>
            <a:r>
              <a:rPr lang="en-US" dirty="0">
                <a:solidFill>
                  <a:srgbClr val="7F7F7F"/>
                </a:solidFill>
              </a:rPr>
              <a:t>objects computationally</a:t>
            </a:r>
          </a:p>
          <a:p>
            <a:r>
              <a:rPr lang="en-US" dirty="0" smtClean="0"/>
              <a:t>New </a:t>
            </a:r>
            <a:r>
              <a:rPr lang="en-US" dirty="0"/>
              <a:t>Constructions</a:t>
            </a:r>
          </a:p>
        </p:txBody>
      </p:sp>
      <p:sp>
        <p:nvSpPr>
          <p:cNvPr id="4" name="Right Arrow 3"/>
          <p:cNvSpPr/>
          <p:nvPr/>
        </p:nvSpPr>
        <p:spPr>
          <a:xfrm>
            <a:off x="56661" y="4953533"/>
            <a:ext cx="801077" cy="470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79768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4" name="Rectangle 5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6" name="TextBox 65"/>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77" name="Group 76"/>
          <p:cNvGrpSpPr/>
          <p:nvPr/>
        </p:nvGrpSpPr>
        <p:grpSpPr>
          <a:xfrm>
            <a:off x="1644808" y="4561927"/>
            <a:ext cx="1279508" cy="2177697"/>
            <a:chOff x="1643244" y="4564057"/>
            <a:chExt cx="1279508" cy="2177697"/>
          </a:xfrm>
        </p:grpSpPr>
        <p:grpSp>
          <p:nvGrpSpPr>
            <p:cNvPr id="78" name="Group 77"/>
            <p:cNvGrpSpPr/>
            <p:nvPr/>
          </p:nvGrpSpPr>
          <p:grpSpPr>
            <a:xfrm>
              <a:off x="1736123" y="4564057"/>
              <a:ext cx="959150" cy="1534588"/>
              <a:chOff x="373550" y="3283382"/>
              <a:chExt cx="959150" cy="1534588"/>
            </a:xfrm>
          </p:grpSpPr>
          <p:pic>
            <p:nvPicPr>
              <p:cNvPr id="100" name="Picture 99"/>
              <p:cNvPicPr>
                <a:picLocks noChangeAspect="1"/>
              </p:cNvPicPr>
              <p:nvPr/>
            </p:nvPicPr>
            <p:blipFill>
              <a:blip r:embed="rId3"/>
              <a:stretch>
                <a:fillRect/>
              </a:stretch>
            </p:blipFill>
            <p:spPr>
              <a:xfrm>
                <a:off x="373550" y="3283382"/>
                <a:ext cx="959150" cy="1452913"/>
              </a:xfrm>
              <a:prstGeom prst="rect">
                <a:avLst/>
              </a:prstGeom>
            </p:spPr>
          </p:pic>
          <p:sp>
            <p:nvSpPr>
              <p:cNvPr id="101" name="Rectangle 10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2" name="Rectangle 10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79" name="Group 78"/>
            <p:cNvGrpSpPr/>
            <p:nvPr/>
          </p:nvGrpSpPr>
          <p:grpSpPr>
            <a:xfrm>
              <a:off x="1736123" y="4832469"/>
              <a:ext cx="1186629" cy="1909285"/>
              <a:chOff x="166800" y="4578964"/>
              <a:chExt cx="1186629" cy="1909285"/>
            </a:xfrm>
          </p:grpSpPr>
          <p:pic>
            <p:nvPicPr>
              <p:cNvPr id="97" name="Picture 96"/>
              <p:cNvPicPr>
                <a:picLocks noChangeAspect="1"/>
              </p:cNvPicPr>
              <p:nvPr/>
            </p:nvPicPr>
            <p:blipFill>
              <a:blip r:embed="rId3"/>
              <a:stretch>
                <a:fillRect/>
              </a:stretch>
            </p:blipFill>
            <p:spPr>
              <a:xfrm>
                <a:off x="236691" y="4578964"/>
                <a:ext cx="959150" cy="1452913"/>
              </a:xfrm>
              <a:prstGeom prst="rect">
                <a:avLst/>
              </a:prstGeom>
            </p:spPr>
          </p:pic>
          <p:sp>
            <p:nvSpPr>
              <p:cNvPr id="98" name="Rectangle 9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9" name="Rectangle 9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03" name="Group 102"/>
          <p:cNvGrpSpPr/>
          <p:nvPr/>
        </p:nvGrpSpPr>
        <p:grpSpPr>
          <a:xfrm>
            <a:off x="75701" y="4561927"/>
            <a:ext cx="1279508" cy="2177697"/>
            <a:chOff x="1643244" y="4564057"/>
            <a:chExt cx="1279508" cy="2177697"/>
          </a:xfrm>
        </p:grpSpPr>
        <p:grpSp>
          <p:nvGrpSpPr>
            <p:cNvPr id="104" name="Group 103"/>
            <p:cNvGrpSpPr/>
            <p:nvPr/>
          </p:nvGrpSpPr>
          <p:grpSpPr>
            <a:xfrm>
              <a:off x="1736123" y="4564057"/>
              <a:ext cx="959150" cy="1534588"/>
              <a:chOff x="373550" y="3283382"/>
              <a:chExt cx="959150" cy="1534588"/>
            </a:xfrm>
          </p:grpSpPr>
          <p:pic>
            <p:nvPicPr>
              <p:cNvPr id="126" name="Picture 125"/>
              <p:cNvPicPr>
                <a:picLocks noChangeAspect="1"/>
              </p:cNvPicPr>
              <p:nvPr/>
            </p:nvPicPr>
            <p:blipFill>
              <a:blip r:embed="rId3"/>
              <a:stretch>
                <a:fillRect/>
              </a:stretch>
            </p:blipFill>
            <p:spPr>
              <a:xfrm>
                <a:off x="373550" y="3283382"/>
                <a:ext cx="959150" cy="1452913"/>
              </a:xfrm>
              <a:prstGeom prst="rect">
                <a:avLst/>
              </a:prstGeom>
            </p:spPr>
          </p:pic>
          <p:sp>
            <p:nvSpPr>
              <p:cNvPr id="127" name="Rectangle 126"/>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8" name="Rectangle 127"/>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05" name="Group 104"/>
            <p:cNvGrpSpPr/>
            <p:nvPr/>
          </p:nvGrpSpPr>
          <p:grpSpPr>
            <a:xfrm>
              <a:off x="1736123" y="4832469"/>
              <a:ext cx="1186629" cy="1909285"/>
              <a:chOff x="166800" y="4578964"/>
              <a:chExt cx="1186629" cy="1909285"/>
            </a:xfrm>
          </p:grpSpPr>
          <p:pic>
            <p:nvPicPr>
              <p:cNvPr id="123" name="Picture 122"/>
              <p:cNvPicPr>
                <a:picLocks noChangeAspect="1"/>
              </p:cNvPicPr>
              <p:nvPr/>
            </p:nvPicPr>
            <p:blipFill>
              <a:blip r:embed="rId3"/>
              <a:stretch>
                <a:fillRect/>
              </a:stretch>
            </p:blipFill>
            <p:spPr>
              <a:xfrm>
                <a:off x="236691" y="4578964"/>
                <a:ext cx="959150" cy="1452913"/>
              </a:xfrm>
              <a:prstGeom prst="rect">
                <a:avLst/>
              </a:prstGeom>
            </p:spPr>
          </p:pic>
          <p:sp>
            <p:nvSpPr>
              <p:cNvPr id="124" name="Rectangle 12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1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125" name="Rectangle 12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06" name="Rectangle 105"/>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983919" y="4840707"/>
              <a:ext cx="391514" cy="523220"/>
            </a:xfrm>
            <a:prstGeom prst="rect">
              <a:avLst/>
            </a:prstGeom>
          </p:spPr>
          <p:txBody>
            <a:bodyPr wrap="square">
              <a:spAutoFit/>
            </a:bodyPr>
            <a:lstStyle/>
            <a:p>
              <a:r>
                <a:rPr lang="en-US" sz="2800" i="1" dirty="0" smtClean="0">
                  <a:solidFill>
                    <a:schemeClr val="bg1"/>
                  </a:solidFill>
                  <a:latin typeface="Times New Roman"/>
                  <a:cs typeface="Times New Roman"/>
                </a:rPr>
                <a:t>r</a:t>
              </a:r>
              <a:endParaRPr lang="en-US" sz="2800" dirty="0">
                <a:solidFill>
                  <a:schemeClr val="bg1"/>
                </a:solidFill>
              </a:endParaRPr>
            </a:p>
          </p:txBody>
        </p:sp>
      </p:grpSp>
      <p:grpSp>
        <p:nvGrpSpPr>
          <p:cNvPr id="129" name="Group 128"/>
          <p:cNvGrpSpPr/>
          <p:nvPr/>
        </p:nvGrpSpPr>
        <p:grpSpPr>
          <a:xfrm>
            <a:off x="3213915" y="4561927"/>
            <a:ext cx="1279508" cy="2177697"/>
            <a:chOff x="1643244" y="4564057"/>
            <a:chExt cx="1279508" cy="2177697"/>
          </a:xfrm>
        </p:grpSpPr>
        <p:grpSp>
          <p:nvGrpSpPr>
            <p:cNvPr id="130" name="Group 129"/>
            <p:cNvGrpSpPr/>
            <p:nvPr/>
          </p:nvGrpSpPr>
          <p:grpSpPr>
            <a:xfrm>
              <a:off x="1736123" y="4564057"/>
              <a:ext cx="959150" cy="1534588"/>
              <a:chOff x="373550" y="3283382"/>
              <a:chExt cx="959150" cy="1534588"/>
            </a:xfrm>
          </p:grpSpPr>
          <p:pic>
            <p:nvPicPr>
              <p:cNvPr id="152" name="Picture 151"/>
              <p:cNvPicPr>
                <a:picLocks noChangeAspect="1"/>
              </p:cNvPicPr>
              <p:nvPr/>
            </p:nvPicPr>
            <p:blipFill>
              <a:blip r:embed="rId3"/>
              <a:stretch>
                <a:fillRect/>
              </a:stretch>
            </p:blipFill>
            <p:spPr>
              <a:xfrm>
                <a:off x="373550" y="3283382"/>
                <a:ext cx="959150" cy="1452913"/>
              </a:xfrm>
              <a:prstGeom prst="rect">
                <a:avLst/>
              </a:prstGeom>
            </p:spPr>
          </p:pic>
          <p:sp>
            <p:nvSpPr>
              <p:cNvPr id="153" name="Rectangle 152"/>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54" name="Rectangle 153"/>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31" name="Group 130"/>
            <p:cNvGrpSpPr/>
            <p:nvPr/>
          </p:nvGrpSpPr>
          <p:grpSpPr>
            <a:xfrm>
              <a:off x="1736123" y="4832469"/>
              <a:ext cx="1186629" cy="1909285"/>
              <a:chOff x="166800" y="4578964"/>
              <a:chExt cx="1186629" cy="1909285"/>
            </a:xfrm>
          </p:grpSpPr>
          <p:pic>
            <p:nvPicPr>
              <p:cNvPr id="149" name="Picture 148"/>
              <p:cNvPicPr>
                <a:picLocks noChangeAspect="1"/>
              </p:cNvPicPr>
              <p:nvPr/>
            </p:nvPicPr>
            <p:blipFill>
              <a:blip r:embed="rId3"/>
              <a:stretch>
                <a:fillRect/>
              </a:stretch>
            </p:blipFill>
            <p:spPr>
              <a:xfrm>
                <a:off x="236691" y="4578964"/>
                <a:ext cx="959150" cy="1452913"/>
              </a:xfrm>
              <a:prstGeom prst="rect">
                <a:avLst/>
              </a:prstGeom>
            </p:spPr>
          </p:pic>
          <p:sp>
            <p:nvSpPr>
              <p:cNvPr id="150" name="Rectangle 14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4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151" name="Rectangle 15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32" name="Rectangle 13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55" name="Group 154"/>
          <p:cNvGrpSpPr/>
          <p:nvPr/>
        </p:nvGrpSpPr>
        <p:grpSpPr>
          <a:xfrm>
            <a:off x="4783022" y="4561927"/>
            <a:ext cx="1279508" cy="2177697"/>
            <a:chOff x="1643244" y="4564057"/>
            <a:chExt cx="1279508" cy="2177697"/>
          </a:xfrm>
        </p:grpSpPr>
        <p:grpSp>
          <p:nvGrpSpPr>
            <p:cNvPr id="156" name="Group 155"/>
            <p:cNvGrpSpPr/>
            <p:nvPr/>
          </p:nvGrpSpPr>
          <p:grpSpPr>
            <a:xfrm>
              <a:off x="1736123" y="4564057"/>
              <a:ext cx="959150" cy="1534588"/>
              <a:chOff x="373550" y="3283382"/>
              <a:chExt cx="959150" cy="1534588"/>
            </a:xfrm>
          </p:grpSpPr>
          <p:pic>
            <p:nvPicPr>
              <p:cNvPr id="178" name="Picture 177"/>
              <p:cNvPicPr>
                <a:picLocks noChangeAspect="1"/>
              </p:cNvPicPr>
              <p:nvPr/>
            </p:nvPicPr>
            <p:blipFill>
              <a:blip r:embed="rId3"/>
              <a:stretch>
                <a:fillRect/>
              </a:stretch>
            </p:blipFill>
            <p:spPr>
              <a:xfrm>
                <a:off x="373550" y="3283382"/>
                <a:ext cx="959150" cy="1452913"/>
              </a:xfrm>
              <a:prstGeom prst="rect">
                <a:avLst/>
              </a:prstGeom>
            </p:spPr>
          </p:pic>
          <p:sp>
            <p:nvSpPr>
              <p:cNvPr id="179" name="Rectangle 178"/>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80" name="Rectangle 179"/>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57" name="Group 156"/>
            <p:cNvGrpSpPr/>
            <p:nvPr/>
          </p:nvGrpSpPr>
          <p:grpSpPr>
            <a:xfrm>
              <a:off x="1736123" y="4832469"/>
              <a:ext cx="1186629" cy="1909285"/>
              <a:chOff x="166800" y="4578964"/>
              <a:chExt cx="1186629" cy="1909285"/>
            </a:xfrm>
          </p:grpSpPr>
          <p:pic>
            <p:nvPicPr>
              <p:cNvPr id="175" name="Picture 174"/>
              <p:cNvPicPr>
                <a:picLocks noChangeAspect="1"/>
              </p:cNvPicPr>
              <p:nvPr/>
            </p:nvPicPr>
            <p:blipFill>
              <a:blip r:embed="rId3"/>
              <a:stretch>
                <a:fillRect/>
              </a:stretch>
            </p:blipFill>
            <p:spPr>
              <a:xfrm>
                <a:off x="236691" y="4578964"/>
                <a:ext cx="959150" cy="1452913"/>
              </a:xfrm>
              <a:prstGeom prst="rect">
                <a:avLst/>
              </a:prstGeom>
            </p:spPr>
          </p:pic>
          <p:sp>
            <p:nvSpPr>
              <p:cNvPr id="176" name="Rectangle 17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6</a:t>
                </a:r>
                <a:endParaRPr lang="en-US" sz="2800" dirty="0">
                  <a:solidFill>
                    <a:srgbClr val="000000"/>
                  </a:solidFill>
                </a:endParaRPr>
              </a:p>
            </p:txBody>
          </p:sp>
          <p:sp>
            <p:nvSpPr>
              <p:cNvPr id="177" name="Rectangle 17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58" name="Rectangle 157"/>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Rectangle 173"/>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81" name="Group 180"/>
          <p:cNvGrpSpPr/>
          <p:nvPr/>
        </p:nvGrpSpPr>
        <p:grpSpPr>
          <a:xfrm>
            <a:off x="6352129" y="4561927"/>
            <a:ext cx="1279508" cy="2177697"/>
            <a:chOff x="1643244" y="4564057"/>
            <a:chExt cx="1279508" cy="2177697"/>
          </a:xfrm>
        </p:grpSpPr>
        <p:grpSp>
          <p:nvGrpSpPr>
            <p:cNvPr id="182" name="Group 181"/>
            <p:cNvGrpSpPr/>
            <p:nvPr/>
          </p:nvGrpSpPr>
          <p:grpSpPr>
            <a:xfrm>
              <a:off x="1736123" y="4564057"/>
              <a:ext cx="959150" cy="1534588"/>
              <a:chOff x="373550" y="3283382"/>
              <a:chExt cx="959150" cy="1534588"/>
            </a:xfrm>
          </p:grpSpPr>
          <p:pic>
            <p:nvPicPr>
              <p:cNvPr id="204" name="Picture 203"/>
              <p:cNvPicPr>
                <a:picLocks noChangeAspect="1"/>
              </p:cNvPicPr>
              <p:nvPr/>
            </p:nvPicPr>
            <p:blipFill>
              <a:blip r:embed="rId3"/>
              <a:stretch>
                <a:fillRect/>
              </a:stretch>
            </p:blipFill>
            <p:spPr>
              <a:xfrm>
                <a:off x="373550" y="3283382"/>
                <a:ext cx="959150" cy="1452913"/>
              </a:xfrm>
              <a:prstGeom prst="rect">
                <a:avLst/>
              </a:prstGeom>
            </p:spPr>
          </p:pic>
          <p:sp>
            <p:nvSpPr>
              <p:cNvPr id="205" name="Rectangle 204"/>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06" name="Rectangle 205"/>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83" name="Group 182"/>
            <p:cNvGrpSpPr/>
            <p:nvPr/>
          </p:nvGrpSpPr>
          <p:grpSpPr>
            <a:xfrm>
              <a:off x="1736123" y="4832469"/>
              <a:ext cx="1186629" cy="1909285"/>
              <a:chOff x="166800" y="4578964"/>
              <a:chExt cx="1186629" cy="1909285"/>
            </a:xfrm>
          </p:grpSpPr>
          <p:pic>
            <p:nvPicPr>
              <p:cNvPr id="201" name="Picture 200"/>
              <p:cNvPicPr>
                <a:picLocks noChangeAspect="1"/>
              </p:cNvPicPr>
              <p:nvPr/>
            </p:nvPicPr>
            <p:blipFill>
              <a:blip r:embed="rId3"/>
              <a:stretch>
                <a:fillRect/>
              </a:stretch>
            </p:blipFill>
            <p:spPr>
              <a:xfrm>
                <a:off x="236691" y="4578964"/>
                <a:ext cx="959150" cy="1452913"/>
              </a:xfrm>
              <a:prstGeom prst="rect">
                <a:avLst/>
              </a:prstGeom>
            </p:spPr>
          </p:pic>
          <p:sp>
            <p:nvSpPr>
              <p:cNvPr id="202" name="Rectangle 201"/>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a:t>
                </a:r>
                <a:endParaRPr lang="en-US" sz="2800" dirty="0">
                  <a:solidFill>
                    <a:srgbClr val="000000"/>
                  </a:solidFill>
                </a:endParaRPr>
              </a:p>
            </p:txBody>
          </p:sp>
          <p:sp>
            <p:nvSpPr>
              <p:cNvPr id="203" name="Rectangle 20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84" name="Rectangle 183"/>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Rectangle 199"/>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207" name="Group 206"/>
          <p:cNvGrpSpPr/>
          <p:nvPr/>
        </p:nvGrpSpPr>
        <p:grpSpPr>
          <a:xfrm>
            <a:off x="7921237" y="4561927"/>
            <a:ext cx="1279508" cy="2177697"/>
            <a:chOff x="1643244" y="4564057"/>
            <a:chExt cx="1279508" cy="2177697"/>
          </a:xfrm>
        </p:grpSpPr>
        <p:grpSp>
          <p:nvGrpSpPr>
            <p:cNvPr id="208" name="Group 207"/>
            <p:cNvGrpSpPr/>
            <p:nvPr/>
          </p:nvGrpSpPr>
          <p:grpSpPr>
            <a:xfrm>
              <a:off x="1736123" y="4564057"/>
              <a:ext cx="959150" cy="1534588"/>
              <a:chOff x="373550" y="3283382"/>
              <a:chExt cx="959150" cy="1534588"/>
            </a:xfrm>
          </p:grpSpPr>
          <p:pic>
            <p:nvPicPr>
              <p:cNvPr id="230" name="Picture 229"/>
              <p:cNvPicPr>
                <a:picLocks noChangeAspect="1"/>
              </p:cNvPicPr>
              <p:nvPr/>
            </p:nvPicPr>
            <p:blipFill>
              <a:blip r:embed="rId3"/>
              <a:stretch>
                <a:fillRect/>
              </a:stretch>
            </p:blipFill>
            <p:spPr>
              <a:xfrm>
                <a:off x="373550" y="3283382"/>
                <a:ext cx="959150" cy="1452913"/>
              </a:xfrm>
              <a:prstGeom prst="rect">
                <a:avLst/>
              </a:prstGeom>
            </p:spPr>
          </p:pic>
          <p:sp>
            <p:nvSpPr>
              <p:cNvPr id="231" name="Rectangle 23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32" name="Rectangle 23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209" name="Group 208"/>
            <p:cNvGrpSpPr/>
            <p:nvPr/>
          </p:nvGrpSpPr>
          <p:grpSpPr>
            <a:xfrm>
              <a:off x="1736123" y="4832469"/>
              <a:ext cx="1186629" cy="1909285"/>
              <a:chOff x="166800" y="4578964"/>
              <a:chExt cx="1186629" cy="1909285"/>
            </a:xfrm>
          </p:grpSpPr>
          <p:pic>
            <p:nvPicPr>
              <p:cNvPr id="227" name="Picture 226"/>
              <p:cNvPicPr>
                <a:picLocks noChangeAspect="1"/>
              </p:cNvPicPr>
              <p:nvPr/>
            </p:nvPicPr>
            <p:blipFill>
              <a:blip r:embed="rId3"/>
              <a:stretch>
                <a:fillRect/>
              </a:stretch>
            </p:blipFill>
            <p:spPr>
              <a:xfrm>
                <a:off x="236691" y="4578964"/>
                <a:ext cx="959150" cy="1452913"/>
              </a:xfrm>
              <a:prstGeom prst="rect">
                <a:avLst/>
              </a:prstGeom>
            </p:spPr>
          </p:pic>
          <p:sp>
            <p:nvSpPr>
              <p:cNvPr id="228" name="Rectangle 22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229" name="Rectangle 22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10" name="Rectangle 20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6" name="Rectangle 22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33" name="Rectangle 232"/>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234" name="Rectangle 233"/>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TextBox 234"/>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sp>
        <p:nvSpPr>
          <p:cNvPr id="11" name="Rectangle 10"/>
          <p:cNvSpPr/>
          <p:nvPr/>
        </p:nvSpPr>
        <p:spPr>
          <a:xfrm>
            <a:off x="-882646" y="4561927"/>
            <a:ext cx="10613283" cy="1721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03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33" grpId="0"/>
      <p:bldP spid="234" grpId="0" animBg="1"/>
      <p:bldP spid="2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6" name="TextBox 65"/>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77" name="Group 76"/>
          <p:cNvGrpSpPr/>
          <p:nvPr/>
        </p:nvGrpSpPr>
        <p:grpSpPr>
          <a:xfrm>
            <a:off x="1644808" y="4561927"/>
            <a:ext cx="1279508" cy="2177697"/>
            <a:chOff x="1643244" y="4564057"/>
            <a:chExt cx="1279508" cy="2177697"/>
          </a:xfrm>
        </p:grpSpPr>
        <p:grpSp>
          <p:nvGrpSpPr>
            <p:cNvPr id="78" name="Group 77"/>
            <p:cNvGrpSpPr/>
            <p:nvPr/>
          </p:nvGrpSpPr>
          <p:grpSpPr>
            <a:xfrm>
              <a:off x="1736123" y="4564057"/>
              <a:ext cx="959150" cy="1534588"/>
              <a:chOff x="373550" y="3283382"/>
              <a:chExt cx="959150" cy="1534588"/>
            </a:xfrm>
          </p:grpSpPr>
          <p:pic>
            <p:nvPicPr>
              <p:cNvPr id="100" name="Picture 99"/>
              <p:cNvPicPr>
                <a:picLocks noChangeAspect="1"/>
              </p:cNvPicPr>
              <p:nvPr/>
            </p:nvPicPr>
            <p:blipFill>
              <a:blip r:embed="rId3"/>
              <a:stretch>
                <a:fillRect/>
              </a:stretch>
            </p:blipFill>
            <p:spPr>
              <a:xfrm>
                <a:off x="373550" y="3283382"/>
                <a:ext cx="959150" cy="1452913"/>
              </a:xfrm>
              <a:prstGeom prst="rect">
                <a:avLst/>
              </a:prstGeom>
            </p:spPr>
          </p:pic>
          <p:sp>
            <p:nvSpPr>
              <p:cNvPr id="101" name="Rectangle 10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2" name="Rectangle 10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79" name="Group 78"/>
            <p:cNvGrpSpPr/>
            <p:nvPr/>
          </p:nvGrpSpPr>
          <p:grpSpPr>
            <a:xfrm>
              <a:off x="1736123" y="4832469"/>
              <a:ext cx="1186629" cy="1909285"/>
              <a:chOff x="166800" y="4578964"/>
              <a:chExt cx="1186629" cy="1909285"/>
            </a:xfrm>
          </p:grpSpPr>
          <p:pic>
            <p:nvPicPr>
              <p:cNvPr id="97" name="Picture 96"/>
              <p:cNvPicPr>
                <a:picLocks noChangeAspect="1"/>
              </p:cNvPicPr>
              <p:nvPr/>
            </p:nvPicPr>
            <p:blipFill>
              <a:blip r:embed="rId3"/>
              <a:stretch>
                <a:fillRect/>
              </a:stretch>
            </p:blipFill>
            <p:spPr>
              <a:xfrm>
                <a:off x="236691" y="4578964"/>
                <a:ext cx="959150" cy="1452913"/>
              </a:xfrm>
              <a:prstGeom prst="rect">
                <a:avLst/>
              </a:prstGeom>
            </p:spPr>
          </p:pic>
          <p:sp>
            <p:nvSpPr>
              <p:cNvPr id="98" name="Rectangle 9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9" name="Rectangle 9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03" name="Group 102"/>
          <p:cNvGrpSpPr/>
          <p:nvPr/>
        </p:nvGrpSpPr>
        <p:grpSpPr>
          <a:xfrm>
            <a:off x="75701" y="4561927"/>
            <a:ext cx="1279508" cy="2177697"/>
            <a:chOff x="1643244" y="4564057"/>
            <a:chExt cx="1279508" cy="2177697"/>
          </a:xfrm>
        </p:grpSpPr>
        <p:grpSp>
          <p:nvGrpSpPr>
            <p:cNvPr id="104" name="Group 103"/>
            <p:cNvGrpSpPr/>
            <p:nvPr/>
          </p:nvGrpSpPr>
          <p:grpSpPr>
            <a:xfrm>
              <a:off x="1736123" y="4564057"/>
              <a:ext cx="959150" cy="1534588"/>
              <a:chOff x="373550" y="3283382"/>
              <a:chExt cx="959150" cy="1534588"/>
            </a:xfrm>
          </p:grpSpPr>
          <p:pic>
            <p:nvPicPr>
              <p:cNvPr id="126" name="Picture 125"/>
              <p:cNvPicPr>
                <a:picLocks noChangeAspect="1"/>
              </p:cNvPicPr>
              <p:nvPr/>
            </p:nvPicPr>
            <p:blipFill>
              <a:blip r:embed="rId3"/>
              <a:stretch>
                <a:fillRect/>
              </a:stretch>
            </p:blipFill>
            <p:spPr>
              <a:xfrm>
                <a:off x="373550" y="3283382"/>
                <a:ext cx="959150" cy="1452913"/>
              </a:xfrm>
              <a:prstGeom prst="rect">
                <a:avLst/>
              </a:prstGeom>
            </p:spPr>
          </p:pic>
          <p:sp>
            <p:nvSpPr>
              <p:cNvPr id="127" name="Rectangle 126"/>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8" name="Rectangle 127"/>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05" name="Group 104"/>
            <p:cNvGrpSpPr/>
            <p:nvPr/>
          </p:nvGrpSpPr>
          <p:grpSpPr>
            <a:xfrm>
              <a:off x="1736123" y="4832469"/>
              <a:ext cx="1186629" cy="1909285"/>
              <a:chOff x="166800" y="4578964"/>
              <a:chExt cx="1186629" cy="1909285"/>
            </a:xfrm>
          </p:grpSpPr>
          <p:pic>
            <p:nvPicPr>
              <p:cNvPr id="123" name="Picture 122"/>
              <p:cNvPicPr>
                <a:picLocks noChangeAspect="1"/>
              </p:cNvPicPr>
              <p:nvPr/>
            </p:nvPicPr>
            <p:blipFill>
              <a:blip r:embed="rId3"/>
              <a:stretch>
                <a:fillRect/>
              </a:stretch>
            </p:blipFill>
            <p:spPr>
              <a:xfrm>
                <a:off x="236691" y="4578964"/>
                <a:ext cx="959150" cy="1452913"/>
              </a:xfrm>
              <a:prstGeom prst="rect">
                <a:avLst/>
              </a:prstGeom>
            </p:spPr>
          </p:pic>
          <p:sp>
            <p:nvSpPr>
              <p:cNvPr id="124" name="Rectangle 12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1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125" name="Rectangle 12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06" name="Rectangle 105"/>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983919" y="4840707"/>
              <a:ext cx="391514" cy="523220"/>
            </a:xfrm>
            <a:prstGeom prst="rect">
              <a:avLst/>
            </a:prstGeom>
          </p:spPr>
          <p:txBody>
            <a:bodyPr wrap="square">
              <a:spAutoFit/>
            </a:bodyPr>
            <a:lstStyle/>
            <a:p>
              <a:r>
                <a:rPr lang="en-US" sz="2800" i="1" dirty="0" smtClean="0">
                  <a:solidFill>
                    <a:schemeClr val="bg1"/>
                  </a:solidFill>
                  <a:latin typeface="Times New Roman"/>
                  <a:cs typeface="Times New Roman"/>
                </a:rPr>
                <a:t>r</a:t>
              </a:r>
              <a:endParaRPr lang="en-US" sz="2800" dirty="0">
                <a:solidFill>
                  <a:schemeClr val="bg1"/>
                </a:solidFill>
              </a:endParaRPr>
            </a:p>
          </p:txBody>
        </p:sp>
      </p:grpSp>
      <p:grpSp>
        <p:nvGrpSpPr>
          <p:cNvPr id="129" name="Group 128"/>
          <p:cNvGrpSpPr/>
          <p:nvPr/>
        </p:nvGrpSpPr>
        <p:grpSpPr>
          <a:xfrm>
            <a:off x="3213915" y="4561927"/>
            <a:ext cx="1279508" cy="2177697"/>
            <a:chOff x="1643244" y="4564057"/>
            <a:chExt cx="1279508" cy="2177697"/>
          </a:xfrm>
        </p:grpSpPr>
        <p:grpSp>
          <p:nvGrpSpPr>
            <p:cNvPr id="130" name="Group 129"/>
            <p:cNvGrpSpPr/>
            <p:nvPr/>
          </p:nvGrpSpPr>
          <p:grpSpPr>
            <a:xfrm>
              <a:off x="1736123" y="4564057"/>
              <a:ext cx="959150" cy="1534588"/>
              <a:chOff x="373550" y="3283382"/>
              <a:chExt cx="959150" cy="1534588"/>
            </a:xfrm>
          </p:grpSpPr>
          <p:pic>
            <p:nvPicPr>
              <p:cNvPr id="152" name="Picture 151"/>
              <p:cNvPicPr>
                <a:picLocks noChangeAspect="1"/>
              </p:cNvPicPr>
              <p:nvPr/>
            </p:nvPicPr>
            <p:blipFill>
              <a:blip r:embed="rId3"/>
              <a:stretch>
                <a:fillRect/>
              </a:stretch>
            </p:blipFill>
            <p:spPr>
              <a:xfrm>
                <a:off x="373550" y="3283382"/>
                <a:ext cx="959150" cy="1452913"/>
              </a:xfrm>
              <a:prstGeom prst="rect">
                <a:avLst/>
              </a:prstGeom>
            </p:spPr>
          </p:pic>
          <p:sp>
            <p:nvSpPr>
              <p:cNvPr id="153" name="Rectangle 152"/>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54" name="Rectangle 153"/>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31" name="Group 130"/>
            <p:cNvGrpSpPr/>
            <p:nvPr/>
          </p:nvGrpSpPr>
          <p:grpSpPr>
            <a:xfrm>
              <a:off x="1736123" y="4832469"/>
              <a:ext cx="1186629" cy="1909285"/>
              <a:chOff x="166800" y="4578964"/>
              <a:chExt cx="1186629" cy="1909285"/>
            </a:xfrm>
          </p:grpSpPr>
          <p:pic>
            <p:nvPicPr>
              <p:cNvPr id="149" name="Picture 148"/>
              <p:cNvPicPr>
                <a:picLocks noChangeAspect="1"/>
              </p:cNvPicPr>
              <p:nvPr/>
            </p:nvPicPr>
            <p:blipFill>
              <a:blip r:embed="rId3"/>
              <a:stretch>
                <a:fillRect/>
              </a:stretch>
            </p:blipFill>
            <p:spPr>
              <a:xfrm>
                <a:off x="236691" y="4578964"/>
                <a:ext cx="959150" cy="1452913"/>
              </a:xfrm>
              <a:prstGeom prst="rect">
                <a:avLst/>
              </a:prstGeom>
            </p:spPr>
          </p:pic>
          <p:sp>
            <p:nvSpPr>
              <p:cNvPr id="150" name="Rectangle 14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4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151" name="Rectangle 15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32" name="Rectangle 13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55" name="Group 154"/>
          <p:cNvGrpSpPr/>
          <p:nvPr/>
        </p:nvGrpSpPr>
        <p:grpSpPr>
          <a:xfrm>
            <a:off x="4783022" y="4561927"/>
            <a:ext cx="1279508" cy="2177697"/>
            <a:chOff x="1643244" y="4564057"/>
            <a:chExt cx="1279508" cy="2177697"/>
          </a:xfrm>
        </p:grpSpPr>
        <p:grpSp>
          <p:nvGrpSpPr>
            <p:cNvPr id="156" name="Group 155"/>
            <p:cNvGrpSpPr/>
            <p:nvPr/>
          </p:nvGrpSpPr>
          <p:grpSpPr>
            <a:xfrm>
              <a:off x="1736123" y="4564057"/>
              <a:ext cx="959150" cy="1534588"/>
              <a:chOff x="373550" y="3283382"/>
              <a:chExt cx="959150" cy="1534588"/>
            </a:xfrm>
          </p:grpSpPr>
          <p:pic>
            <p:nvPicPr>
              <p:cNvPr id="178" name="Picture 177"/>
              <p:cNvPicPr>
                <a:picLocks noChangeAspect="1"/>
              </p:cNvPicPr>
              <p:nvPr/>
            </p:nvPicPr>
            <p:blipFill>
              <a:blip r:embed="rId3"/>
              <a:stretch>
                <a:fillRect/>
              </a:stretch>
            </p:blipFill>
            <p:spPr>
              <a:xfrm>
                <a:off x="373550" y="3283382"/>
                <a:ext cx="959150" cy="1452913"/>
              </a:xfrm>
              <a:prstGeom prst="rect">
                <a:avLst/>
              </a:prstGeom>
            </p:spPr>
          </p:pic>
          <p:sp>
            <p:nvSpPr>
              <p:cNvPr id="179" name="Rectangle 178"/>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80" name="Rectangle 179"/>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57" name="Group 156"/>
            <p:cNvGrpSpPr/>
            <p:nvPr/>
          </p:nvGrpSpPr>
          <p:grpSpPr>
            <a:xfrm>
              <a:off x="1736123" y="4832469"/>
              <a:ext cx="1186629" cy="1909285"/>
              <a:chOff x="166800" y="4578964"/>
              <a:chExt cx="1186629" cy="1909285"/>
            </a:xfrm>
          </p:grpSpPr>
          <p:pic>
            <p:nvPicPr>
              <p:cNvPr id="175" name="Picture 174"/>
              <p:cNvPicPr>
                <a:picLocks noChangeAspect="1"/>
              </p:cNvPicPr>
              <p:nvPr/>
            </p:nvPicPr>
            <p:blipFill>
              <a:blip r:embed="rId3"/>
              <a:stretch>
                <a:fillRect/>
              </a:stretch>
            </p:blipFill>
            <p:spPr>
              <a:xfrm>
                <a:off x="236691" y="4578964"/>
                <a:ext cx="959150" cy="1452913"/>
              </a:xfrm>
              <a:prstGeom prst="rect">
                <a:avLst/>
              </a:prstGeom>
            </p:spPr>
          </p:pic>
          <p:sp>
            <p:nvSpPr>
              <p:cNvPr id="176" name="Rectangle 17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6</a:t>
                </a:r>
                <a:endParaRPr lang="en-US" sz="2800" dirty="0">
                  <a:solidFill>
                    <a:srgbClr val="000000"/>
                  </a:solidFill>
                </a:endParaRPr>
              </a:p>
            </p:txBody>
          </p:sp>
          <p:sp>
            <p:nvSpPr>
              <p:cNvPr id="177" name="Rectangle 17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58" name="Rectangle 157"/>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Rectangle 173"/>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181" name="Group 180"/>
          <p:cNvGrpSpPr/>
          <p:nvPr/>
        </p:nvGrpSpPr>
        <p:grpSpPr>
          <a:xfrm>
            <a:off x="6352129" y="4561927"/>
            <a:ext cx="1279508" cy="2177697"/>
            <a:chOff x="1643244" y="4564057"/>
            <a:chExt cx="1279508" cy="2177697"/>
          </a:xfrm>
        </p:grpSpPr>
        <p:grpSp>
          <p:nvGrpSpPr>
            <p:cNvPr id="182" name="Group 181"/>
            <p:cNvGrpSpPr/>
            <p:nvPr/>
          </p:nvGrpSpPr>
          <p:grpSpPr>
            <a:xfrm>
              <a:off x="1736123" y="4564057"/>
              <a:ext cx="959150" cy="1534588"/>
              <a:chOff x="373550" y="3283382"/>
              <a:chExt cx="959150" cy="1534588"/>
            </a:xfrm>
          </p:grpSpPr>
          <p:pic>
            <p:nvPicPr>
              <p:cNvPr id="204" name="Picture 203"/>
              <p:cNvPicPr>
                <a:picLocks noChangeAspect="1"/>
              </p:cNvPicPr>
              <p:nvPr/>
            </p:nvPicPr>
            <p:blipFill>
              <a:blip r:embed="rId3"/>
              <a:stretch>
                <a:fillRect/>
              </a:stretch>
            </p:blipFill>
            <p:spPr>
              <a:xfrm>
                <a:off x="373550" y="3283382"/>
                <a:ext cx="959150" cy="1452913"/>
              </a:xfrm>
              <a:prstGeom prst="rect">
                <a:avLst/>
              </a:prstGeom>
            </p:spPr>
          </p:pic>
          <p:sp>
            <p:nvSpPr>
              <p:cNvPr id="205" name="Rectangle 204"/>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06" name="Rectangle 205"/>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83" name="Group 182"/>
            <p:cNvGrpSpPr/>
            <p:nvPr/>
          </p:nvGrpSpPr>
          <p:grpSpPr>
            <a:xfrm>
              <a:off x="1736123" y="4832469"/>
              <a:ext cx="1186629" cy="1909285"/>
              <a:chOff x="166800" y="4578964"/>
              <a:chExt cx="1186629" cy="1909285"/>
            </a:xfrm>
          </p:grpSpPr>
          <p:pic>
            <p:nvPicPr>
              <p:cNvPr id="201" name="Picture 200"/>
              <p:cNvPicPr>
                <a:picLocks noChangeAspect="1"/>
              </p:cNvPicPr>
              <p:nvPr/>
            </p:nvPicPr>
            <p:blipFill>
              <a:blip r:embed="rId3"/>
              <a:stretch>
                <a:fillRect/>
              </a:stretch>
            </p:blipFill>
            <p:spPr>
              <a:xfrm>
                <a:off x="236691" y="4578964"/>
                <a:ext cx="959150" cy="1452913"/>
              </a:xfrm>
              <a:prstGeom prst="rect">
                <a:avLst/>
              </a:prstGeom>
            </p:spPr>
          </p:pic>
          <p:sp>
            <p:nvSpPr>
              <p:cNvPr id="202" name="Rectangle 201"/>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a:t>
                </a:r>
                <a:endParaRPr lang="en-US" sz="2800" dirty="0">
                  <a:solidFill>
                    <a:srgbClr val="000000"/>
                  </a:solidFill>
                </a:endParaRPr>
              </a:p>
            </p:txBody>
          </p:sp>
          <p:sp>
            <p:nvSpPr>
              <p:cNvPr id="203" name="Rectangle 20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84" name="Rectangle 183"/>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Rectangle 199"/>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207" name="Group 206"/>
          <p:cNvGrpSpPr/>
          <p:nvPr/>
        </p:nvGrpSpPr>
        <p:grpSpPr>
          <a:xfrm>
            <a:off x="7921237" y="4561927"/>
            <a:ext cx="1279508" cy="2177697"/>
            <a:chOff x="1643244" y="4564057"/>
            <a:chExt cx="1279508" cy="2177697"/>
          </a:xfrm>
        </p:grpSpPr>
        <p:grpSp>
          <p:nvGrpSpPr>
            <p:cNvPr id="208" name="Group 207"/>
            <p:cNvGrpSpPr/>
            <p:nvPr/>
          </p:nvGrpSpPr>
          <p:grpSpPr>
            <a:xfrm>
              <a:off x="1736123" y="4564057"/>
              <a:ext cx="959150" cy="1534588"/>
              <a:chOff x="373550" y="3283382"/>
              <a:chExt cx="959150" cy="1534588"/>
            </a:xfrm>
          </p:grpSpPr>
          <p:pic>
            <p:nvPicPr>
              <p:cNvPr id="230" name="Picture 229"/>
              <p:cNvPicPr>
                <a:picLocks noChangeAspect="1"/>
              </p:cNvPicPr>
              <p:nvPr/>
            </p:nvPicPr>
            <p:blipFill>
              <a:blip r:embed="rId3"/>
              <a:stretch>
                <a:fillRect/>
              </a:stretch>
            </p:blipFill>
            <p:spPr>
              <a:xfrm>
                <a:off x="373550" y="3283382"/>
                <a:ext cx="959150" cy="1452913"/>
              </a:xfrm>
              <a:prstGeom prst="rect">
                <a:avLst/>
              </a:prstGeom>
            </p:spPr>
          </p:pic>
          <p:sp>
            <p:nvSpPr>
              <p:cNvPr id="231" name="Rectangle 23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32" name="Rectangle 23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209" name="Group 208"/>
            <p:cNvGrpSpPr/>
            <p:nvPr/>
          </p:nvGrpSpPr>
          <p:grpSpPr>
            <a:xfrm>
              <a:off x="1736123" y="4832469"/>
              <a:ext cx="1186629" cy="1909285"/>
              <a:chOff x="166800" y="4578964"/>
              <a:chExt cx="1186629" cy="1909285"/>
            </a:xfrm>
          </p:grpSpPr>
          <p:pic>
            <p:nvPicPr>
              <p:cNvPr id="227" name="Picture 226"/>
              <p:cNvPicPr>
                <a:picLocks noChangeAspect="1"/>
              </p:cNvPicPr>
              <p:nvPr/>
            </p:nvPicPr>
            <p:blipFill>
              <a:blip r:embed="rId3"/>
              <a:stretch>
                <a:fillRect/>
              </a:stretch>
            </p:blipFill>
            <p:spPr>
              <a:xfrm>
                <a:off x="236691" y="4578964"/>
                <a:ext cx="959150" cy="1452913"/>
              </a:xfrm>
              <a:prstGeom prst="rect">
                <a:avLst/>
              </a:prstGeom>
            </p:spPr>
          </p:pic>
          <p:sp>
            <p:nvSpPr>
              <p:cNvPr id="228" name="Rectangle 22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229" name="Rectangle 22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10" name="Rectangle 20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6" name="Rectangle 225"/>
            <p:cNvSpPr/>
            <p:nvPr/>
          </p:nvSpPr>
          <p:spPr>
            <a:xfrm>
              <a:off x="1983919" y="4840707"/>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 name="Group 3"/>
          <p:cNvGrpSpPr/>
          <p:nvPr/>
        </p:nvGrpSpPr>
        <p:grpSpPr>
          <a:xfrm>
            <a:off x="333007" y="883707"/>
            <a:ext cx="8733482" cy="998296"/>
            <a:chOff x="333007" y="883707"/>
            <a:chExt cx="8733482" cy="998296"/>
          </a:xfrm>
        </p:grpSpPr>
        <p:sp>
          <p:nvSpPr>
            <p:cNvPr id="236" name="Rectangle 235"/>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237" name="Rectangle 236"/>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238" name="Rectangle 237"/>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TextBox 238"/>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sp>
        <p:nvSpPr>
          <p:cNvPr id="233"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379340702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6" name="TextBox 65"/>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77" name="Group 76"/>
          <p:cNvGrpSpPr/>
          <p:nvPr/>
        </p:nvGrpSpPr>
        <p:grpSpPr>
          <a:xfrm>
            <a:off x="1644808" y="4561927"/>
            <a:ext cx="1279508" cy="2177697"/>
            <a:chOff x="1643244" y="4564057"/>
            <a:chExt cx="1279508" cy="2177697"/>
          </a:xfrm>
        </p:grpSpPr>
        <p:grpSp>
          <p:nvGrpSpPr>
            <p:cNvPr id="78" name="Group 77"/>
            <p:cNvGrpSpPr/>
            <p:nvPr/>
          </p:nvGrpSpPr>
          <p:grpSpPr>
            <a:xfrm>
              <a:off x="1736123" y="4564057"/>
              <a:ext cx="959150" cy="1534588"/>
              <a:chOff x="373550" y="3283382"/>
              <a:chExt cx="959150" cy="1534588"/>
            </a:xfrm>
          </p:grpSpPr>
          <p:pic>
            <p:nvPicPr>
              <p:cNvPr id="100" name="Picture 99"/>
              <p:cNvPicPr>
                <a:picLocks noChangeAspect="1"/>
              </p:cNvPicPr>
              <p:nvPr/>
            </p:nvPicPr>
            <p:blipFill>
              <a:blip r:embed="rId3"/>
              <a:stretch>
                <a:fillRect/>
              </a:stretch>
            </p:blipFill>
            <p:spPr>
              <a:xfrm>
                <a:off x="373550" y="3283382"/>
                <a:ext cx="959150" cy="1452913"/>
              </a:xfrm>
              <a:prstGeom prst="rect">
                <a:avLst/>
              </a:prstGeom>
            </p:spPr>
          </p:pic>
          <p:sp>
            <p:nvSpPr>
              <p:cNvPr id="101" name="Rectangle 10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2" name="Rectangle 10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79" name="Group 78"/>
            <p:cNvGrpSpPr/>
            <p:nvPr/>
          </p:nvGrpSpPr>
          <p:grpSpPr>
            <a:xfrm>
              <a:off x="1736123" y="4832469"/>
              <a:ext cx="1186629" cy="1909285"/>
              <a:chOff x="166800" y="4578964"/>
              <a:chExt cx="1186629" cy="1909285"/>
            </a:xfrm>
          </p:grpSpPr>
          <p:pic>
            <p:nvPicPr>
              <p:cNvPr id="97" name="Picture 96"/>
              <p:cNvPicPr>
                <a:picLocks noChangeAspect="1"/>
              </p:cNvPicPr>
              <p:nvPr/>
            </p:nvPicPr>
            <p:blipFill>
              <a:blip r:embed="rId3"/>
              <a:stretch>
                <a:fillRect/>
              </a:stretch>
            </p:blipFill>
            <p:spPr>
              <a:xfrm>
                <a:off x="236691" y="4578964"/>
                <a:ext cx="959150" cy="1452913"/>
              </a:xfrm>
              <a:prstGeom prst="rect">
                <a:avLst/>
              </a:prstGeom>
            </p:spPr>
          </p:pic>
          <p:sp>
            <p:nvSpPr>
              <p:cNvPr id="98" name="Rectangle 9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9" name="Rectangle 9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03" name="Group 102"/>
          <p:cNvGrpSpPr/>
          <p:nvPr/>
        </p:nvGrpSpPr>
        <p:grpSpPr>
          <a:xfrm>
            <a:off x="75701" y="4561927"/>
            <a:ext cx="1279508" cy="2177697"/>
            <a:chOff x="1643244" y="4564057"/>
            <a:chExt cx="1279508" cy="2177697"/>
          </a:xfrm>
        </p:grpSpPr>
        <p:grpSp>
          <p:nvGrpSpPr>
            <p:cNvPr id="104" name="Group 103"/>
            <p:cNvGrpSpPr/>
            <p:nvPr/>
          </p:nvGrpSpPr>
          <p:grpSpPr>
            <a:xfrm>
              <a:off x="1736123" y="4564057"/>
              <a:ext cx="959150" cy="1534588"/>
              <a:chOff x="373550" y="3283382"/>
              <a:chExt cx="959150" cy="1534588"/>
            </a:xfrm>
          </p:grpSpPr>
          <p:pic>
            <p:nvPicPr>
              <p:cNvPr id="126" name="Picture 125"/>
              <p:cNvPicPr>
                <a:picLocks noChangeAspect="1"/>
              </p:cNvPicPr>
              <p:nvPr/>
            </p:nvPicPr>
            <p:blipFill>
              <a:blip r:embed="rId3"/>
              <a:stretch>
                <a:fillRect/>
              </a:stretch>
            </p:blipFill>
            <p:spPr>
              <a:xfrm>
                <a:off x="373550" y="3283382"/>
                <a:ext cx="959150" cy="1452913"/>
              </a:xfrm>
              <a:prstGeom prst="rect">
                <a:avLst/>
              </a:prstGeom>
            </p:spPr>
          </p:pic>
          <p:sp>
            <p:nvSpPr>
              <p:cNvPr id="127" name="Rectangle 126"/>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8" name="Rectangle 127"/>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05" name="Group 104"/>
            <p:cNvGrpSpPr/>
            <p:nvPr/>
          </p:nvGrpSpPr>
          <p:grpSpPr>
            <a:xfrm>
              <a:off x="1736123" y="4832469"/>
              <a:ext cx="1186629" cy="1909285"/>
              <a:chOff x="166800" y="4578964"/>
              <a:chExt cx="1186629" cy="1909285"/>
            </a:xfrm>
          </p:grpSpPr>
          <p:pic>
            <p:nvPicPr>
              <p:cNvPr id="123" name="Picture 122"/>
              <p:cNvPicPr>
                <a:picLocks noChangeAspect="1"/>
              </p:cNvPicPr>
              <p:nvPr/>
            </p:nvPicPr>
            <p:blipFill>
              <a:blip r:embed="rId3"/>
              <a:stretch>
                <a:fillRect/>
              </a:stretch>
            </p:blipFill>
            <p:spPr>
              <a:xfrm>
                <a:off x="236691" y="4578964"/>
                <a:ext cx="959150" cy="1452913"/>
              </a:xfrm>
              <a:prstGeom prst="rect">
                <a:avLst/>
              </a:prstGeom>
            </p:spPr>
          </p:pic>
          <p:sp>
            <p:nvSpPr>
              <p:cNvPr id="124" name="Rectangle 12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1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125" name="Rectangle 12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06" name="Rectangle 105"/>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29" name="Group 128"/>
          <p:cNvGrpSpPr/>
          <p:nvPr/>
        </p:nvGrpSpPr>
        <p:grpSpPr>
          <a:xfrm>
            <a:off x="3213915" y="4561927"/>
            <a:ext cx="1279508" cy="2177697"/>
            <a:chOff x="1643244" y="4564057"/>
            <a:chExt cx="1279508" cy="2177697"/>
          </a:xfrm>
        </p:grpSpPr>
        <p:grpSp>
          <p:nvGrpSpPr>
            <p:cNvPr id="130" name="Group 129"/>
            <p:cNvGrpSpPr/>
            <p:nvPr/>
          </p:nvGrpSpPr>
          <p:grpSpPr>
            <a:xfrm>
              <a:off x="1736123" y="4564057"/>
              <a:ext cx="959150" cy="1534588"/>
              <a:chOff x="373550" y="3283382"/>
              <a:chExt cx="959150" cy="1534588"/>
            </a:xfrm>
          </p:grpSpPr>
          <p:pic>
            <p:nvPicPr>
              <p:cNvPr id="152" name="Picture 151"/>
              <p:cNvPicPr>
                <a:picLocks noChangeAspect="1"/>
              </p:cNvPicPr>
              <p:nvPr/>
            </p:nvPicPr>
            <p:blipFill>
              <a:blip r:embed="rId3"/>
              <a:stretch>
                <a:fillRect/>
              </a:stretch>
            </p:blipFill>
            <p:spPr>
              <a:xfrm>
                <a:off x="373550" y="3283382"/>
                <a:ext cx="959150" cy="1452913"/>
              </a:xfrm>
              <a:prstGeom prst="rect">
                <a:avLst/>
              </a:prstGeom>
            </p:spPr>
          </p:pic>
          <p:sp>
            <p:nvSpPr>
              <p:cNvPr id="153" name="Rectangle 152"/>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54" name="Rectangle 153"/>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31" name="Group 130"/>
            <p:cNvGrpSpPr/>
            <p:nvPr/>
          </p:nvGrpSpPr>
          <p:grpSpPr>
            <a:xfrm>
              <a:off x="1736123" y="4832469"/>
              <a:ext cx="1186629" cy="1909285"/>
              <a:chOff x="166800" y="4578964"/>
              <a:chExt cx="1186629" cy="1909285"/>
            </a:xfrm>
          </p:grpSpPr>
          <p:pic>
            <p:nvPicPr>
              <p:cNvPr id="149" name="Picture 148"/>
              <p:cNvPicPr>
                <a:picLocks noChangeAspect="1"/>
              </p:cNvPicPr>
              <p:nvPr/>
            </p:nvPicPr>
            <p:blipFill>
              <a:blip r:embed="rId3"/>
              <a:stretch>
                <a:fillRect/>
              </a:stretch>
            </p:blipFill>
            <p:spPr>
              <a:xfrm>
                <a:off x="236691" y="4578964"/>
                <a:ext cx="959150" cy="1452913"/>
              </a:xfrm>
              <a:prstGeom prst="rect">
                <a:avLst/>
              </a:prstGeom>
            </p:spPr>
          </p:pic>
          <p:sp>
            <p:nvSpPr>
              <p:cNvPr id="150" name="Rectangle 14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4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151" name="Rectangle 15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32" name="Rectangle 13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55" name="Group 154"/>
          <p:cNvGrpSpPr/>
          <p:nvPr/>
        </p:nvGrpSpPr>
        <p:grpSpPr>
          <a:xfrm>
            <a:off x="4783022" y="4561927"/>
            <a:ext cx="1279508" cy="2177697"/>
            <a:chOff x="1643244" y="4564057"/>
            <a:chExt cx="1279508" cy="2177697"/>
          </a:xfrm>
        </p:grpSpPr>
        <p:grpSp>
          <p:nvGrpSpPr>
            <p:cNvPr id="156" name="Group 155"/>
            <p:cNvGrpSpPr/>
            <p:nvPr/>
          </p:nvGrpSpPr>
          <p:grpSpPr>
            <a:xfrm>
              <a:off x="1736123" y="4564057"/>
              <a:ext cx="959150" cy="1534588"/>
              <a:chOff x="373550" y="3283382"/>
              <a:chExt cx="959150" cy="1534588"/>
            </a:xfrm>
          </p:grpSpPr>
          <p:pic>
            <p:nvPicPr>
              <p:cNvPr id="178" name="Picture 177"/>
              <p:cNvPicPr>
                <a:picLocks noChangeAspect="1"/>
              </p:cNvPicPr>
              <p:nvPr/>
            </p:nvPicPr>
            <p:blipFill>
              <a:blip r:embed="rId3"/>
              <a:stretch>
                <a:fillRect/>
              </a:stretch>
            </p:blipFill>
            <p:spPr>
              <a:xfrm>
                <a:off x="373550" y="3283382"/>
                <a:ext cx="959150" cy="1452913"/>
              </a:xfrm>
              <a:prstGeom prst="rect">
                <a:avLst/>
              </a:prstGeom>
            </p:spPr>
          </p:pic>
          <p:sp>
            <p:nvSpPr>
              <p:cNvPr id="179" name="Rectangle 178"/>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80" name="Rectangle 179"/>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57" name="Group 156"/>
            <p:cNvGrpSpPr/>
            <p:nvPr/>
          </p:nvGrpSpPr>
          <p:grpSpPr>
            <a:xfrm>
              <a:off x="1736123" y="4832469"/>
              <a:ext cx="1186629" cy="1909285"/>
              <a:chOff x="166800" y="4578964"/>
              <a:chExt cx="1186629" cy="1909285"/>
            </a:xfrm>
          </p:grpSpPr>
          <p:pic>
            <p:nvPicPr>
              <p:cNvPr id="175" name="Picture 174"/>
              <p:cNvPicPr>
                <a:picLocks noChangeAspect="1"/>
              </p:cNvPicPr>
              <p:nvPr/>
            </p:nvPicPr>
            <p:blipFill>
              <a:blip r:embed="rId3"/>
              <a:stretch>
                <a:fillRect/>
              </a:stretch>
            </p:blipFill>
            <p:spPr>
              <a:xfrm>
                <a:off x="236691" y="4578964"/>
                <a:ext cx="959150" cy="1452913"/>
              </a:xfrm>
              <a:prstGeom prst="rect">
                <a:avLst/>
              </a:prstGeom>
            </p:spPr>
          </p:pic>
          <p:sp>
            <p:nvSpPr>
              <p:cNvPr id="176" name="Rectangle 17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6</a:t>
                </a:r>
                <a:endParaRPr lang="en-US" sz="2800" dirty="0">
                  <a:solidFill>
                    <a:srgbClr val="000000"/>
                  </a:solidFill>
                </a:endParaRPr>
              </a:p>
            </p:txBody>
          </p:sp>
          <p:sp>
            <p:nvSpPr>
              <p:cNvPr id="177" name="Rectangle 17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58" name="Rectangle 157"/>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Rectangle 173"/>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181" name="Group 180"/>
          <p:cNvGrpSpPr/>
          <p:nvPr/>
        </p:nvGrpSpPr>
        <p:grpSpPr>
          <a:xfrm>
            <a:off x="6352129" y="4561927"/>
            <a:ext cx="1279508" cy="2177697"/>
            <a:chOff x="1643244" y="4564057"/>
            <a:chExt cx="1279508" cy="2177697"/>
          </a:xfrm>
        </p:grpSpPr>
        <p:grpSp>
          <p:nvGrpSpPr>
            <p:cNvPr id="182" name="Group 181"/>
            <p:cNvGrpSpPr/>
            <p:nvPr/>
          </p:nvGrpSpPr>
          <p:grpSpPr>
            <a:xfrm>
              <a:off x="1736123" y="4564057"/>
              <a:ext cx="959150" cy="1534588"/>
              <a:chOff x="373550" y="3283382"/>
              <a:chExt cx="959150" cy="1534588"/>
            </a:xfrm>
          </p:grpSpPr>
          <p:pic>
            <p:nvPicPr>
              <p:cNvPr id="204" name="Picture 203"/>
              <p:cNvPicPr>
                <a:picLocks noChangeAspect="1"/>
              </p:cNvPicPr>
              <p:nvPr/>
            </p:nvPicPr>
            <p:blipFill>
              <a:blip r:embed="rId3"/>
              <a:stretch>
                <a:fillRect/>
              </a:stretch>
            </p:blipFill>
            <p:spPr>
              <a:xfrm>
                <a:off x="373550" y="3283382"/>
                <a:ext cx="959150" cy="1452913"/>
              </a:xfrm>
              <a:prstGeom prst="rect">
                <a:avLst/>
              </a:prstGeom>
            </p:spPr>
          </p:pic>
          <p:sp>
            <p:nvSpPr>
              <p:cNvPr id="205" name="Rectangle 204"/>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06" name="Rectangle 205"/>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183" name="Group 182"/>
            <p:cNvGrpSpPr/>
            <p:nvPr/>
          </p:nvGrpSpPr>
          <p:grpSpPr>
            <a:xfrm>
              <a:off x="1736123" y="4832469"/>
              <a:ext cx="1186629" cy="1909285"/>
              <a:chOff x="166800" y="4578964"/>
              <a:chExt cx="1186629" cy="1909285"/>
            </a:xfrm>
          </p:grpSpPr>
          <p:pic>
            <p:nvPicPr>
              <p:cNvPr id="201" name="Picture 200"/>
              <p:cNvPicPr>
                <a:picLocks noChangeAspect="1"/>
              </p:cNvPicPr>
              <p:nvPr/>
            </p:nvPicPr>
            <p:blipFill>
              <a:blip r:embed="rId3"/>
              <a:stretch>
                <a:fillRect/>
              </a:stretch>
            </p:blipFill>
            <p:spPr>
              <a:xfrm>
                <a:off x="236691" y="4578964"/>
                <a:ext cx="959150" cy="1452913"/>
              </a:xfrm>
              <a:prstGeom prst="rect">
                <a:avLst/>
              </a:prstGeom>
            </p:spPr>
          </p:pic>
          <p:sp>
            <p:nvSpPr>
              <p:cNvPr id="202" name="Rectangle 201"/>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7</a:t>
                </a:r>
                <a:endParaRPr lang="en-US" sz="2800" dirty="0">
                  <a:solidFill>
                    <a:srgbClr val="000000"/>
                  </a:solidFill>
                </a:endParaRPr>
              </a:p>
            </p:txBody>
          </p:sp>
          <p:sp>
            <p:nvSpPr>
              <p:cNvPr id="203" name="Rectangle 20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184" name="Rectangle 183"/>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Rectangle 199"/>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207" name="Group 206"/>
          <p:cNvGrpSpPr/>
          <p:nvPr/>
        </p:nvGrpSpPr>
        <p:grpSpPr>
          <a:xfrm>
            <a:off x="7921237" y="4561927"/>
            <a:ext cx="1279508" cy="2177697"/>
            <a:chOff x="1643244" y="4564057"/>
            <a:chExt cx="1279508" cy="2177697"/>
          </a:xfrm>
        </p:grpSpPr>
        <p:grpSp>
          <p:nvGrpSpPr>
            <p:cNvPr id="208" name="Group 207"/>
            <p:cNvGrpSpPr/>
            <p:nvPr/>
          </p:nvGrpSpPr>
          <p:grpSpPr>
            <a:xfrm>
              <a:off x="1736123" y="4564057"/>
              <a:ext cx="959150" cy="1534588"/>
              <a:chOff x="373550" y="3283382"/>
              <a:chExt cx="959150" cy="1534588"/>
            </a:xfrm>
          </p:grpSpPr>
          <p:pic>
            <p:nvPicPr>
              <p:cNvPr id="230" name="Picture 229"/>
              <p:cNvPicPr>
                <a:picLocks noChangeAspect="1"/>
              </p:cNvPicPr>
              <p:nvPr/>
            </p:nvPicPr>
            <p:blipFill>
              <a:blip r:embed="rId3"/>
              <a:stretch>
                <a:fillRect/>
              </a:stretch>
            </p:blipFill>
            <p:spPr>
              <a:xfrm>
                <a:off x="373550" y="3283382"/>
                <a:ext cx="959150" cy="1452913"/>
              </a:xfrm>
              <a:prstGeom prst="rect">
                <a:avLst/>
              </a:prstGeom>
            </p:spPr>
          </p:pic>
          <p:sp>
            <p:nvSpPr>
              <p:cNvPr id="231" name="Rectangle 230"/>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232" name="Rectangle 231"/>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209" name="Group 208"/>
            <p:cNvGrpSpPr/>
            <p:nvPr/>
          </p:nvGrpSpPr>
          <p:grpSpPr>
            <a:xfrm>
              <a:off x="1736123" y="4832469"/>
              <a:ext cx="1186629" cy="1909285"/>
              <a:chOff x="166800" y="4578964"/>
              <a:chExt cx="1186629" cy="1909285"/>
            </a:xfrm>
          </p:grpSpPr>
          <p:pic>
            <p:nvPicPr>
              <p:cNvPr id="227" name="Picture 226"/>
              <p:cNvPicPr>
                <a:picLocks noChangeAspect="1"/>
              </p:cNvPicPr>
              <p:nvPr/>
            </p:nvPicPr>
            <p:blipFill>
              <a:blip r:embed="rId3"/>
              <a:stretch>
                <a:fillRect/>
              </a:stretch>
            </p:blipFill>
            <p:spPr>
              <a:xfrm>
                <a:off x="236691" y="4578964"/>
                <a:ext cx="959150" cy="1452913"/>
              </a:xfrm>
              <a:prstGeom prst="rect">
                <a:avLst/>
              </a:prstGeom>
            </p:spPr>
          </p:pic>
          <p:sp>
            <p:nvSpPr>
              <p:cNvPr id="228" name="Rectangle 22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a:t>
                </a:r>
                <a:endParaRPr lang="en-US" sz="2800" dirty="0">
                  <a:solidFill>
                    <a:srgbClr val="000000"/>
                  </a:solidFill>
                </a:endParaRPr>
              </a:p>
            </p:txBody>
          </p:sp>
          <p:sp>
            <p:nvSpPr>
              <p:cNvPr id="229" name="Rectangle 22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210" name="Rectangle 209"/>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6" name="Rectangle 225"/>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grpSp>
        <p:nvGrpSpPr>
          <p:cNvPr id="233" name="Group 232"/>
          <p:cNvGrpSpPr/>
          <p:nvPr/>
        </p:nvGrpSpPr>
        <p:grpSpPr>
          <a:xfrm>
            <a:off x="333007" y="883707"/>
            <a:ext cx="8733482" cy="998296"/>
            <a:chOff x="333007" y="883707"/>
            <a:chExt cx="8733482" cy="998296"/>
          </a:xfrm>
        </p:grpSpPr>
        <p:sp>
          <p:nvSpPr>
            <p:cNvPr id="234" name="Rectangle 23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235" name="Rectangle 23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236" name="Rectangle 23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TextBox 23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sp>
        <p:nvSpPr>
          <p:cNvPr id="238"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10999526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53" name="Rectangle 52"/>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5" name="TextBox 54"/>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sp>
        <p:nvSpPr>
          <p:cNvPr id="59" name="TextBox 58"/>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63" name="Group 62"/>
          <p:cNvGrpSpPr/>
          <p:nvPr/>
        </p:nvGrpSpPr>
        <p:grpSpPr>
          <a:xfrm>
            <a:off x="333007" y="883707"/>
            <a:ext cx="8733482" cy="998296"/>
            <a:chOff x="333007" y="883707"/>
            <a:chExt cx="8733482" cy="998296"/>
          </a:xfrm>
        </p:grpSpPr>
        <p:sp>
          <p:nvSpPr>
            <p:cNvPr id="64" name="Rectangle 6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66" name="Rectangle 65"/>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67" name="Rectangle 66"/>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3052134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947746" y="3463476"/>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smtClean="0">
                <a:latin typeface="Times New Roman"/>
                <a:cs typeface="Times New Roman"/>
              </a:rPr>
              <a:t>0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latin typeface="Times New Roman"/>
                <a:cs typeface="Times New Roman"/>
              </a:rPr>
              <a:t>a</a:t>
            </a:r>
            <a:r>
              <a:rPr lang="en-US" sz="2800" baseline="-25000" dirty="0" smtClean="0">
                <a:latin typeface="Times New Roman"/>
                <a:cs typeface="Times New Roman"/>
              </a:rPr>
              <a:t>7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1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4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8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50" name="Rectangle 49"/>
          <p:cNvSpPr/>
          <p:nvPr/>
        </p:nvSpPr>
        <p:spPr>
          <a:xfrm>
            <a:off x="8251358" y="3281922"/>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7" name="Straight Arrow Connector 56"/>
          <p:cNvCxnSpPr/>
          <p:nvPr/>
        </p:nvCxnSpPr>
        <p:spPr bwMode="auto">
          <a:xfrm>
            <a:off x="8023154" y="3789089"/>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8" name="Straight Arrow Connector 57"/>
          <p:cNvCxnSpPr/>
          <p:nvPr/>
        </p:nvCxnSpPr>
        <p:spPr bwMode="auto">
          <a:xfrm>
            <a:off x="8017028" y="4461840"/>
            <a:ext cx="830170"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237647"/>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2" name="Oval 61"/>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Trapezoid 64"/>
          <p:cNvSpPr/>
          <p:nvPr/>
        </p:nvSpPr>
        <p:spPr bwMode="auto">
          <a:xfrm rot="5400000">
            <a:off x="6699007" y="3227355"/>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5" name="TextBox 54"/>
          <p:cNvSpPr txBox="1"/>
          <p:nvPr/>
        </p:nvSpPr>
        <p:spPr>
          <a:xfrm>
            <a:off x="6803914" y="3748872"/>
            <a:ext cx="722974" cy="20634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nvGrpSpPr>
          <p:cNvPr id="4" name="Group 3"/>
          <p:cNvGrpSpPr/>
          <p:nvPr/>
        </p:nvGrpSpPr>
        <p:grpSpPr>
          <a:xfrm>
            <a:off x="333007" y="883707"/>
            <a:ext cx="8733482" cy="1567516"/>
            <a:chOff x="333007" y="883707"/>
            <a:chExt cx="8733482" cy="1567516"/>
          </a:xfrm>
        </p:grpSpPr>
        <p:sp>
          <p:nvSpPr>
            <p:cNvPr id="63" name="Rectangle 62"/>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64" name="TextBox 63"/>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66" name="Group 65"/>
            <p:cNvGrpSpPr/>
            <p:nvPr/>
          </p:nvGrpSpPr>
          <p:grpSpPr>
            <a:xfrm>
              <a:off x="333007" y="883707"/>
              <a:ext cx="8733482" cy="998296"/>
              <a:chOff x="333007" y="883707"/>
              <a:chExt cx="8733482" cy="998296"/>
            </a:xfrm>
          </p:grpSpPr>
          <p:sp>
            <p:nvSpPr>
              <p:cNvPr id="67" name="Rectangle 66"/>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68" name="Rectangle 67"/>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69" name="Rectangle 68"/>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17832493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1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4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8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8178023" y="388712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50" name="Group 49"/>
          <p:cNvGrpSpPr/>
          <p:nvPr/>
        </p:nvGrpSpPr>
        <p:grpSpPr>
          <a:xfrm>
            <a:off x="333007" y="883707"/>
            <a:ext cx="8733482" cy="1567516"/>
            <a:chOff x="333007" y="883707"/>
            <a:chExt cx="8733482" cy="1567516"/>
          </a:xfrm>
        </p:grpSpPr>
        <p:sp>
          <p:nvSpPr>
            <p:cNvPr id="55" name="Rectangle 54"/>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56" name="TextBox 55"/>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57" name="Group 56"/>
            <p:cNvGrpSpPr/>
            <p:nvPr/>
          </p:nvGrpSpPr>
          <p:grpSpPr>
            <a:xfrm>
              <a:off x="333007" y="883707"/>
              <a:ext cx="8733482" cy="998296"/>
              <a:chOff x="333007" y="883707"/>
              <a:chExt cx="8733482" cy="998296"/>
            </a:xfrm>
          </p:grpSpPr>
          <p:sp>
            <p:nvSpPr>
              <p:cNvPr id="58" name="Rectangle 57"/>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60" name="Rectangle 59"/>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62" name="Rectangle 61"/>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4071807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1.11111E-6 L -0.88038 0.06343 " pathEditMode="relative" rAng="0" ptsTypes="AA">
                                      <p:cBhvr>
                                        <p:cTn id="6" dur="2000" fill="hold"/>
                                        <p:tgtEl>
                                          <p:spTgt spid="61"/>
                                        </p:tgtEl>
                                        <p:attrNameLst>
                                          <p:attrName>ppt_x</p:attrName>
                                          <p:attrName>ppt_y</p:attrName>
                                        </p:attrNameLst>
                                      </p:cBhvr>
                                      <p:rCtr x="-44028"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1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0" name="Group 29"/>
          <p:cNvGrpSpPr/>
          <p:nvPr/>
        </p:nvGrpSpPr>
        <p:grpSpPr>
          <a:xfrm>
            <a:off x="1736123" y="4832469"/>
            <a:ext cx="1186629" cy="1909285"/>
            <a:chOff x="166800" y="4578964"/>
            <a:chExt cx="1186629" cy="1909285"/>
          </a:xfrm>
        </p:grpSpPr>
        <p:pic>
          <p:nvPicPr>
            <p:cNvPr id="31" name="Picture 30"/>
            <p:cNvPicPr>
              <a:picLocks noChangeAspect="1"/>
            </p:cNvPicPr>
            <p:nvPr/>
          </p:nvPicPr>
          <p:blipFill>
            <a:blip r:embed="rId3"/>
            <a:stretch>
              <a:fillRect/>
            </a:stretch>
          </p:blipFill>
          <p:spPr>
            <a:xfrm>
              <a:off x="236691" y="4578964"/>
              <a:ext cx="959150" cy="1452913"/>
            </a:xfrm>
            <a:prstGeom prst="rect">
              <a:avLst/>
            </a:prstGeom>
          </p:spPr>
        </p:pic>
        <p:sp>
          <p:nvSpPr>
            <p:cNvPr id="32" name="Rectangle 31"/>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9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3" name="Rectangle 32"/>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4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a:t>
              </a:r>
              <a:endParaRPr lang="en-US" sz="2800" dirty="0"/>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solidFill>
                    <a:srgbClr val="FFFFFF"/>
                  </a:solidFill>
                  <a:latin typeface="Times New Roman"/>
                  <a:cs typeface="Times New Roman"/>
                </a:rPr>
                <a:t>a</a:t>
              </a:r>
              <a:r>
                <a:rPr lang="en-US" sz="2800" baseline="-25000" dirty="0">
                  <a:latin typeface="Times New Roman"/>
                  <a:cs typeface="Times New Roman"/>
                </a:rPr>
                <a:t>6</a:t>
              </a:r>
              <a:endParaRPr lang="en-US" sz="2800" dirty="0"/>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8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7</a:t>
              </a:r>
              <a:endParaRPr lang="en-US" sz="2800" dirty="0"/>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3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5 </a:t>
              </a:r>
              <a:r>
                <a:rPr lang="en-US" sz="2800" i="1" dirty="0" smtClean="0">
                  <a:solidFill>
                    <a:srgbClr val="FFFFFF"/>
                  </a:solidFill>
                  <a:latin typeface="Times New Roman"/>
                  <a:cs typeface="Times New Roman"/>
                </a:rPr>
                <a:t>a</a:t>
              </a:r>
              <a:r>
                <a:rPr lang="en-US" sz="2800" baseline="-25000" dirty="0" smtClean="0">
                  <a:latin typeface="Times New Roman"/>
                  <a:cs typeface="Times New Roman"/>
                </a:rPr>
                <a:t>2</a:t>
              </a:r>
              <a:endParaRPr lang="en-US" sz="2800" dirty="0"/>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0" name="Rectangle 49"/>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a:t>
            </a: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58" name="Group 57"/>
          <p:cNvGrpSpPr/>
          <p:nvPr/>
        </p:nvGrpSpPr>
        <p:grpSpPr>
          <a:xfrm>
            <a:off x="333007" y="883707"/>
            <a:ext cx="8733482" cy="1567516"/>
            <a:chOff x="333007" y="883707"/>
            <a:chExt cx="8733482" cy="1567516"/>
          </a:xfrm>
        </p:grpSpPr>
        <p:sp>
          <p:nvSpPr>
            <p:cNvPr id="62" name="Rectangle 61"/>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71" name="TextBox 70"/>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73" name="Group 72"/>
            <p:cNvGrpSpPr/>
            <p:nvPr/>
          </p:nvGrpSpPr>
          <p:grpSpPr>
            <a:xfrm>
              <a:off x="333007" y="883707"/>
              <a:ext cx="8733482" cy="998296"/>
              <a:chOff x="333007" y="883707"/>
              <a:chExt cx="8733482" cy="998296"/>
            </a:xfrm>
          </p:grpSpPr>
          <p:sp>
            <p:nvSpPr>
              <p:cNvPr id="74" name="Rectangle 7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75" name="Rectangle 7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76" name="Rectangle 7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1"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3630726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7" grpId="0" animBg="1"/>
      <p:bldP spid="68" grpId="0" animBg="1"/>
      <p:bldP spid="55" grpId="0"/>
      <p:bldP spid="56" grpId="0" animBg="1"/>
      <p:bldP spid="60" grpId="0"/>
      <p:bldP spid="63" grpId="0" animBg="1"/>
      <p:bldP spid="64" grpId="0"/>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5" name="Group 74"/>
          <p:cNvGrpSpPr/>
          <p:nvPr/>
        </p:nvGrpSpPr>
        <p:grpSpPr>
          <a:xfrm>
            <a:off x="1736123" y="4832469"/>
            <a:ext cx="1186629" cy="1909285"/>
            <a:chOff x="166800" y="4578964"/>
            <a:chExt cx="1186629" cy="1909285"/>
          </a:xfrm>
        </p:grpSpPr>
        <p:pic>
          <p:nvPicPr>
            <p:cNvPr id="76" name="Picture 75"/>
            <p:cNvPicPr>
              <a:picLocks noChangeAspect="1"/>
            </p:cNvPicPr>
            <p:nvPr/>
          </p:nvPicPr>
          <p:blipFill>
            <a:blip r:embed="rId3"/>
            <a:stretch>
              <a:fillRect/>
            </a:stretch>
          </p:blipFill>
          <p:spPr>
            <a:xfrm>
              <a:off x="236691" y="4578964"/>
              <a:ext cx="959150" cy="1452913"/>
            </a:xfrm>
            <a:prstGeom prst="rect">
              <a:avLst/>
            </a:prstGeom>
          </p:spPr>
        </p:pic>
        <p:sp>
          <p:nvSpPr>
            <p:cNvPr id="77" name="Rectangle 76"/>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78" name="Rectangle 7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80" name="Rectangle 79"/>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a:t>
            </a:r>
          </a:p>
        </p:txBody>
      </p:sp>
      <p:grpSp>
        <p:nvGrpSpPr>
          <p:cNvPr id="79" name="Group 78"/>
          <p:cNvGrpSpPr/>
          <p:nvPr/>
        </p:nvGrpSpPr>
        <p:grpSpPr>
          <a:xfrm>
            <a:off x="333007" y="883707"/>
            <a:ext cx="8733482" cy="1567516"/>
            <a:chOff x="333007" y="883707"/>
            <a:chExt cx="8733482" cy="1567516"/>
          </a:xfrm>
        </p:grpSpPr>
        <p:sp>
          <p:nvSpPr>
            <p:cNvPr id="81" name="Rectangle 80"/>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82" name="TextBox 81"/>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83" name="Group 82"/>
            <p:cNvGrpSpPr/>
            <p:nvPr/>
          </p:nvGrpSpPr>
          <p:grpSpPr>
            <a:xfrm>
              <a:off x="333007" y="883707"/>
              <a:ext cx="8733482" cy="998296"/>
              <a:chOff x="333007" y="883707"/>
              <a:chExt cx="8733482" cy="998296"/>
            </a:xfrm>
          </p:grpSpPr>
          <p:sp>
            <p:nvSpPr>
              <p:cNvPr id="84" name="Rectangle 8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85" name="Rectangle 8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86" name="Rectangle 8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9"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271244989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grpSp>
        <p:nvGrpSpPr>
          <p:cNvPr id="75" name="Group 74"/>
          <p:cNvGrpSpPr/>
          <p:nvPr/>
        </p:nvGrpSpPr>
        <p:grpSpPr>
          <a:xfrm>
            <a:off x="1736123" y="4832469"/>
            <a:ext cx="1186629" cy="1909285"/>
            <a:chOff x="166800" y="4578964"/>
            <a:chExt cx="1186629" cy="1909285"/>
          </a:xfrm>
        </p:grpSpPr>
        <p:pic>
          <p:nvPicPr>
            <p:cNvPr id="76" name="Picture 75"/>
            <p:cNvPicPr>
              <a:picLocks noChangeAspect="1"/>
            </p:cNvPicPr>
            <p:nvPr/>
          </p:nvPicPr>
          <p:blipFill>
            <a:blip r:embed="rId3"/>
            <a:stretch>
              <a:fillRect/>
            </a:stretch>
          </p:blipFill>
          <p:spPr>
            <a:xfrm>
              <a:off x="236691" y="4578964"/>
              <a:ext cx="959150" cy="1452913"/>
            </a:xfrm>
            <a:prstGeom prst="rect">
              <a:avLst/>
            </a:prstGeom>
          </p:spPr>
        </p:pic>
        <p:sp>
          <p:nvSpPr>
            <p:cNvPr id="77" name="Rectangle 76"/>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78" name="Rectangle 7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79" name="Rectangle 78"/>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  Use the symbols of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Times New Roman"/>
              </a:rPr>
              <a:t>to open at least one lock</a:t>
            </a:r>
          </a:p>
        </p:txBody>
      </p:sp>
      <p:grpSp>
        <p:nvGrpSpPr>
          <p:cNvPr id="80" name="Group 79"/>
          <p:cNvGrpSpPr/>
          <p:nvPr/>
        </p:nvGrpSpPr>
        <p:grpSpPr>
          <a:xfrm>
            <a:off x="333007" y="883707"/>
            <a:ext cx="8733482" cy="1567516"/>
            <a:chOff x="333007" y="883707"/>
            <a:chExt cx="8733482" cy="1567516"/>
          </a:xfrm>
        </p:grpSpPr>
        <p:sp>
          <p:nvSpPr>
            <p:cNvPr id="81" name="Rectangle 80"/>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82" name="TextBox 81"/>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83" name="Group 82"/>
            <p:cNvGrpSpPr/>
            <p:nvPr/>
          </p:nvGrpSpPr>
          <p:grpSpPr>
            <a:xfrm>
              <a:off x="333007" y="883707"/>
              <a:ext cx="8733482" cy="998296"/>
              <a:chOff x="333007" y="883707"/>
              <a:chExt cx="8733482" cy="998296"/>
            </a:xfrm>
          </p:grpSpPr>
          <p:sp>
            <p:nvSpPr>
              <p:cNvPr id="84" name="Rectangle 83"/>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85" name="Rectangle 8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86" name="Rectangle 8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59"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40099214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Biometrics</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Measure unique physical phenomenon</a:t>
            </a:r>
          </a:p>
          <a:p>
            <a:r>
              <a:rPr lang="en-US" dirty="0" smtClean="0"/>
              <a:t>Unique, collectable, permanent, universal</a:t>
            </a:r>
          </a:p>
          <a:p>
            <a:r>
              <a:rPr lang="en-US" dirty="0" smtClean="0"/>
              <a:t>Repeated readings exhibit significant noise</a:t>
            </a:r>
          </a:p>
          <a:p>
            <a:r>
              <a:rPr lang="en-US" dirty="0" smtClean="0"/>
              <a:t>Uniqueness/Noise vary widely</a:t>
            </a:r>
          </a:p>
          <a:p>
            <a:r>
              <a:rPr lang="en-US" dirty="0" smtClean="0"/>
              <a:t>Human iris believed to be “best”</a:t>
            </a:r>
            <a:br>
              <a:rPr lang="en-US" dirty="0" smtClean="0"/>
            </a:br>
            <a:r>
              <a:rPr lang="en-US" dirty="0" smtClean="0"/>
              <a:t>	</a:t>
            </a:r>
            <a:r>
              <a:rPr lang="en-US" sz="2000" dirty="0" smtClean="0"/>
              <a:t>[Daugman04], [PrabhakarPankantiJain03]</a:t>
            </a:r>
            <a:r>
              <a:rPr lang="en-US" dirty="0" smtClean="0"/>
              <a:t> </a:t>
            </a:r>
            <a:endParaRPr lang="en-US" dirty="0"/>
          </a:p>
          <a:p>
            <a:pPr marL="0" indent="0">
              <a:buNone/>
            </a:pPr>
            <a:endParaRPr lang="en-US" dirty="0"/>
          </a:p>
        </p:txBody>
      </p:sp>
      <p:pic>
        <p:nvPicPr>
          <p:cNvPr id="5" name="Picture 4"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31" y="4813908"/>
            <a:ext cx="2155658" cy="1434492"/>
          </a:xfrm>
          <a:prstGeom prst="rect">
            <a:avLst/>
          </a:prstGeom>
        </p:spPr>
      </p:pic>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078" y="4813908"/>
            <a:ext cx="945934" cy="1434492"/>
          </a:xfrm>
          <a:prstGeom prst="rect">
            <a:avLst/>
          </a:prstGeom>
        </p:spPr>
      </p:pic>
      <p:pic>
        <p:nvPicPr>
          <p:cNvPr id="8" name="Picture 7" descr="imgres.jpg"/>
          <p:cNvPicPr>
            <a:picLocks noChangeAspect="1"/>
          </p:cNvPicPr>
          <p:nvPr/>
        </p:nvPicPr>
        <p:blipFill rotWithShape="1">
          <a:blip r:embed="rId4">
            <a:extLst>
              <a:ext uri="{28A0092B-C50C-407E-A947-70E740481C1C}">
                <a14:useLocalDpi xmlns:a14="http://schemas.microsoft.com/office/drawing/2010/main" val="0"/>
              </a:ext>
            </a:extLst>
          </a:blip>
          <a:srcRect l="67367" r="-5180"/>
          <a:stretch/>
        </p:blipFill>
        <p:spPr>
          <a:xfrm>
            <a:off x="7866210" y="4835474"/>
            <a:ext cx="820590" cy="1412926"/>
          </a:xfrm>
          <a:prstGeom prst="rect">
            <a:avLst/>
          </a:prstGeom>
        </p:spPr>
      </p:pic>
      <p:pic>
        <p:nvPicPr>
          <p:cNvPr id="9" name="Picture 8"/>
          <p:cNvPicPr>
            <a:picLocks noChangeAspect="1"/>
          </p:cNvPicPr>
          <p:nvPr/>
        </p:nvPicPr>
        <p:blipFill rotWithShape="1">
          <a:blip r:embed="rId5"/>
          <a:srcRect l="20810" t="11493" r="15055" b="2758"/>
          <a:stretch/>
        </p:blipFill>
        <p:spPr>
          <a:xfrm>
            <a:off x="3243961" y="4813908"/>
            <a:ext cx="1781840" cy="1582105"/>
          </a:xfrm>
          <a:prstGeom prst="rect">
            <a:avLst/>
          </a:prstGeom>
        </p:spPr>
      </p:pic>
    </p:spTree>
    <p:extLst>
      <p:ext uri="{BB962C8B-B14F-4D97-AF65-F5344CB8AC3E}">
        <p14:creationId xmlns:p14="http://schemas.microsoft.com/office/powerpoint/2010/main" val="326995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704"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057956"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134672" y="3733651"/>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61" name="TextBox 60"/>
          <p:cNvSpPr txBox="1"/>
          <p:nvPr/>
        </p:nvSpPr>
        <p:spPr>
          <a:xfrm>
            <a:off x="126769" y="432415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Rectangle 54"/>
          <p:cNvSpPr/>
          <p:nvPr/>
        </p:nvSpPr>
        <p:spPr>
          <a:xfrm>
            <a:off x="2164963" y="3530324"/>
            <a:ext cx="4869526" cy="523220"/>
          </a:xfrm>
          <a:prstGeom prst="rect">
            <a:avLst/>
          </a:prstGeom>
        </p:spPr>
        <p:txBody>
          <a:bodyPr wrap="square">
            <a:spAutoFit/>
          </a:bodyPr>
          <a:lstStyle/>
          <a:p>
            <a:r>
              <a:rPr lang="en-US" sz="2800" i="1" dirty="0" smtClean="0">
                <a:latin typeface="Times New Roman"/>
                <a:cs typeface="Times New Roman"/>
              </a:rPr>
              <a:t>w</a:t>
            </a:r>
            <a:r>
              <a:rPr lang="en-US" sz="2800" baseline="-25000" dirty="0">
                <a:latin typeface="Times New Roman"/>
                <a:cs typeface="Times New Roman"/>
              </a:rPr>
              <a:t>1</a:t>
            </a:r>
            <a:r>
              <a:rPr lang="en-US" sz="2800" baseline="-25000" dirty="0" smtClean="0">
                <a:latin typeface="Times New Roman"/>
                <a:cs typeface="Times New Roman"/>
              </a:rPr>
              <a:t> </a:t>
            </a:r>
            <a:r>
              <a:rPr lang="en-US" sz="2800" i="1" dirty="0" smtClean="0">
                <a:latin typeface="Times New Roman"/>
                <a:cs typeface="Times New Roman"/>
              </a:rPr>
              <a:t>= a</a:t>
            </a:r>
            <a:r>
              <a:rPr lang="en-US" sz="2800" baseline="-25000" dirty="0" smtClean="0">
                <a:latin typeface="Times New Roman"/>
                <a:cs typeface="Times New Roman"/>
              </a:rPr>
              <a:t>1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6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9</a:t>
            </a:r>
            <a:endParaRPr lang="en-US" sz="2800" dirty="0"/>
          </a:p>
        </p:txBody>
      </p:sp>
      <p:sp>
        <p:nvSpPr>
          <p:cNvPr id="56" name="Rectangle 55"/>
          <p:cNvSpPr/>
          <p:nvPr/>
        </p:nvSpPr>
        <p:spPr>
          <a:xfrm>
            <a:off x="8251358" y="3833586"/>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bwMode="auto">
          <a:xfrm>
            <a:off x="8023154" y="4340753"/>
            <a:ext cx="869787" cy="779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0" name="TextBox 59"/>
          <p:cNvSpPr txBox="1"/>
          <p:nvPr/>
        </p:nvSpPr>
        <p:spPr>
          <a:xfrm>
            <a:off x="8229724" y="3789311"/>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3" name="Trapezoid 62"/>
          <p:cNvSpPr/>
          <p:nvPr/>
        </p:nvSpPr>
        <p:spPr bwMode="auto">
          <a:xfrm rot="5400000">
            <a:off x="6699007" y="3489669"/>
            <a:ext cx="989246" cy="1630826"/>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64" name="TextBox 63"/>
          <p:cNvSpPr txBox="1"/>
          <p:nvPr/>
        </p:nvSpPr>
        <p:spPr>
          <a:xfrm>
            <a:off x="6803914" y="4011186"/>
            <a:ext cx="764152" cy="461665"/>
          </a:xfrm>
          <a:prstGeom prst="rect">
            <a:avLst/>
          </a:prstGeom>
          <a:noFill/>
        </p:spPr>
        <p:txBody>
          <a:bodyPr wrap="none" rtlCol="0">
            <a:spAutoFit/>
          </a:bodyPr>
          <a:lstStyle/>
          <a:p>
            <a:r>
              <a:rPr lang="en-US" sz="2400" i="1" dirty="0" smtClean="0">
                <a:latin typeface="Times New Roman"/>
                <a:cs typeface="Times New Roman"/>
              </a:rPr>
              <a:t>Rep</a:t>
            </a:r>
            <a:endParaRPr lang="en-US" sz="2400" i="1" dirty="0">
              <a:latin typeface="Times New Roman"/>
              <a:cs typeface="Times New Roman"/>
            </a:endParaRPr>
          </a:p>
        </p:txBody>
      </p:sp>
      <p:cxnSp>
        <p:nvCxnSpPr>
          <p:cNvPr id="65" name="Straight Arrow Connector 64"/>
          <p:cNvCxnSpPr/>
          <p:nvPr/>
        </p:nvCxnSpPr>
        <p:spPr bwMode="auto">
          <a:xfrm flipV="1">
            <a:off x="1963132" y="4089416"/>
            <a:ext cx="4415084" cy="1160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6" name="Oval 65"/>
          <p:cNvSpPr/>
          <p:nvPr/>
        </p:nvSpPr>
        <p:spPr bwMode="auto">
          <a:xfrm>
            <a:off x="1855854" y="403534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69" name="Straight Arrow Connector 68"/>
          <p:cNvCxnSpPr>
            <a:stCxn id="61" idx="3"/>
          </p:cNvCxnSpPr>
          <p:nvPr/>
        </p:nvCxnSpPr>
        <p:spPr bwMode="auto">
          <a:xfrm>
            <a:off x="622952" y="4585760"/>
            <a:ext cx="5755264"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79" name="Rectangle 78"/>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  Use the symbols of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Times New Roman"/>
              </a:rPr>
              <a:t>to open at least one lock</a:t>
            </a:r>
          </a:p>
        </p:txBody>
      </p:sp>
      <p:grpSp>
        <p:nvGrpSpPr>
          <p:cNvPr id="84" name="Group 83"/>
          <p:cNvGrpSpPr/>
          <p:nvPr/>
        </p:nvGrpSpPr>
        <p:grpSpPr>
          <a:xfrm>
            <a:off x="1736123" y="4564057"/>
            <a:ext cx="959150" cy="1534588"/>
            <a:chOff x="373550" y="3283382"/>
            <a:chExt cx="959150" cy="1534588"/>
          </a:xfrm>
        </p:grpSpPr>
        <p:pic>
          <p:nvPicPr>
            <p:cNvPr id="85" name="Picture 84"/>
            <p:cNvPicPr>
              <a:picLocks noChangeAspect="1"/>
            </p:cNvPicPr>
            <p:nvPr/>
          </p:nvPicPr>
          <p:blipFill>
            <a:blip r:embed="rId3"/>
            <a:stretch>
              <a:fillRect/>
            </a:stretch>
          </p:blipFill>
          <p:spPr>
            <a:xfrm>
              <a:off x="373550" y="3283382"/>
              <a:ext cx="959150" cy="1452913"/>
            </a:xfrm>
            <a:prstGeom prst="rect">
              <a:avLst/>
            </a:prstGeom>
          </p:spPr>
        </p:pic>
        <p:sp>
          <p:nvSpPr>
            <p:cNvPr id="86" name="Rectangle 85"/>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87" name="Rectangle 86"/>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88" name="Group 87"/>
          <p:cNvGrpSpPr/>
          <p:nvPr/>
        </p:nvGrpSpPr>
        <p:grpSpPr>
          <a:xfrm>
            <a:off x="1736123" y="4832469"/>
            <a:ext cx="1186629" cy="1909285"/>
            <a:chOff x="166800" y="4578964"/>
            <a:chExt cx="1186629" cy="1909285"/>
          </a:xfrm>
        </p:grpSpPr>
        <p:pic>
          <p:nvPicPr>
            <p:cNvPr id="89" name="Picture 88"/>
            <p:cNvPicPr>
              <a:picLocks noChangeAspect="1"/>
            </p:cNvPicPr>
            <p:nvPr/>
          </p:nvPicPr>
          <p:blipFill>
            <a:blip r:embed="rId3"/>
            <a:stretch>
              <a:fillRect/>
            </a:stretch>
          </p:blipFill>
          <p:spPr>
            <a:xfrm>
              <a:off x="236691" y="4578964"/>
              <a:ext cx="959150" cy="1452913"/>
            </a:xfrm>
            <a:prstGeom prst="rect">
              <a:avLst/>
            </a:prstGeom>
          </p:spPr>
        </p:pic>
        <p:sp>
          <p:nvSpPr>
            <p:cNvPr id="90" name="Rectangle 8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1" name="Rectangle 9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92" name="Rectangle 9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ectangle 107"/>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grpSp>
        <p:nvGrpSpPr>
          <p:cNvPr id="75" name="Group 74"/>
          <p:cNvGrpSpPr/>
          <p:nvPr/>
        </p:nvGrpSpPr>
        <p:grpSpPr>
          <a:xfrm>
            <a:off x="333007" y="883707"/>
            <a:ext cx="8733482" cy="1567516"/>
            <a:chOff x="333007" y="883707"/>
            <a:chExt cx="8733482" cy="1567516"/>
          </a:xfrm>
        </p:grpSpPr>
        <p:sp>
          <p:nvSpPr>
            <p:cNvPr id="76" name="Rectangle 75"/>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77" name="TextBox 76"/>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78" name="Group 77"/>
            <p:cNvGrpSpPr/>
            <p:nvPr/>
          </p:nvGrpSpPr>
          <p:grpSpPr>
            <a:xfrm>
              <a:off x="333007" y="883707"/>
              <a:ext cx="8733482" cy="998296"/>
              <a:chOff x="333007" y="883707"/>
              <a:chExt cx="8733482" cy="998296"/>
            </a:xfrm>
          </p:grpSpPr>
          <p:sp>
            <p:nvSpPr>
              <p:cNvPr id="80" name="Rectangle 79"/>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81" name="Rectangle 80"/>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82" name="Rectangle 81"/>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109"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188106632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9684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74958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960535"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49094"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813131" y="6414359"/>
            <a:ext cx="292608" cy="310896"/>
          </a:xfrm>
          <a:prstGeom prst="rect">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66800" y="4832469"/>
            <a:ext cx="1186629" cy="1909285"/>
            <a:chOff x="166800" y="4578964"/>
            <a:chExt cx="1186629" cy="1909285"/>
          </a:xfrm>
        </p:grpSpPr>
        <p:pic>
          <p:nvPicPr>
            <p:cNvPr id="10" name="Picture 9"/>
            <p:cNvPicPr>
              <a:picLocks noChangeAspect="1"/>
            </p:cNvPicPr>
            <p:nvPr/>
          </p:nvPicPr>
          <p:blipFill>
            <a:blip r:embed="rId3"/>
            <a:stretch>
              <a:fillRect/>
            </a:stretch>
          </p:blipFill>
          <p:spPr>
            <a:xfrm>
              <a:off x="236691" y="4578964"/>
              <a:ext cx="959150" cy="1452913"/>
            </a:xfrm>
            <a:prstGeom prst="rect">
              <a:avLst/>
            </a:prstGeom>
          </p:spPr>
        </p:pic>
        <p:sp>
          <p:nvSpPr>
            <p:cNvPr id="27" name="Rectangle 2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28" name="Rectangle 27"/>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4" name="Group 33"/>
          <p:cNvGrpSpPr/>
          <p:nvPr/>
        </p:nvGrpSpPr>
        <p:grpSpPr>
          <a:xfrm>
            <a:off x="3305446" y="4832469"/>
            <a:ext cx="1186629" cy="1909285"/>
            <a:chOff x="166800" y="4578964"/>
            <a:chExt cx="1186629" cy="1909285"/>
          </a:xfrm>
        </p:grpSpPr>
        <p:pic>
          <p:nvPicPr>
            <p:cNvPr id="35" name="Picture 34"/>
            <p:cNvPicPr>
              <a:picLocks noChangeAspect="1"/>
            </p:cNvPicPr>
            <p:nvPr/>
          </p:nvPicPr>
          <p:blipFill>
            <a:blip r:embed="rId3"/>
            <a:stretch>
              <a:fillRect/>
            </a:stretch>
          </p:blipFill>
          <p:spPr>
            <a:xfrm>
              <a:off x="236691" y="4578964"/>
              <a:ext cx="959150" cy="1452913"/>
            </a:xfrm>
            <a:prstGeom prst="rect">
              <a:avLst/>
            </a:prstGeom>
          </p:spPr>
        </p:pic>
        <p:sp>
          <p:nvSpPr>
            <p:cNvPr id="36" name="Rectangle 35"/>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4</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37" name="Rectangle 36"/>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38" name="Group 37"/>
          <p:cNvGrpSpPr/>
          <p:nvPr/>
        </p:nvGrpSpPr>
        <p:grpSpPr>
          <a:xfrm>
            <a:off x="4874769" y="4832469"/>
            <a:ext cx="1186629" cy="1909285"/>
            <a:chOff x="166800" y="4578964"/>
            <a:chExt cx="1186629" cy="1909285"/>
          </a:xfrm>
        </p:grpSpPr>
        <p:pic>
          <p:nvPicPr>
            <p:cNvPr id="39" name="Picture 38"/>
            <p:cNvPicPr>
              <a:picLocks noChangeAspect="1"/>
            </p:cNvPicPr>
            <p:nvPr/>
          </p:nvPicPr>
          <p:blipFill>
            <a:blip r:embed="rId3"/>
            <a:stretch>
              <a:fillRect/>
            </a:stretch>
          </p:blipFill>
          <p:spPr>
            <a:xfrm>
              <a:off x="236691" y="4578964"/>
              <a:ext cx="959150" cy="1452913"/>
            </a:xfrm>
            <a:prstGeom prst="rect">
              <a:avLst/>
            </a:prstGeom>
          </p:spPr>
        </p:pic>
        <p:sp>
          <p:nvSpPr>
            <p:cNvPr id="40" name="Rectangle 39"/>
            <p:cNvSpPr/>
            <p:nvPr/>
          </p:nvSpPr>
          <p:spPr>
            <a:xfrm>
              <a:off x="166800" y="5965029"/>
              <a:ext cx="1186629" cy="523220"/>
            </a:xfrm>
            <a:prstGeom prst="rect">
              <a:avLst/>
            </a:prstGeom>
          </p:spPr>
          <p:txBody>
            <a:bodyPr wrap="square">
              <a:spAutoFit/>
            </a:bodyPr>
            <a:lstStyle/>
            <a:p>
              <a:r>
                <a:rPr lang="en-US" sz="2800" i="1" dirty="0" smtClean="0">
                  <a:solidFill>
                    <a:srgbClr val="FF0000"/>
                  </a:solidFill>
                  <a:latin typeface="Times New Roman"/>
                  <a:cs typeface="Times New Roman"/>
                </a:rPr>
                <a:t>a</a:t>
              </a:r>
              <a:r>
                <a:rPr lang="en-US" sz="2800" baseline="-25000" dirty="0">
                  <a:solidFill>
                    <a:srgbClr val="FF0000"/>
                  </a:solidFill>
                  <a:latin typeface="Times New Roman"/>
                  <a:cs typeface="Times New Roman"/>
                </a:rPr>
                <a:t>7</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5</a:t>
              </a:r>
              <a:r>
                <a:rPr lang="en-US" sz="2800" baseline="-25000" dirty="0" smtClean="0">
                  <a:solidFill>
                    <a:srgbClr val="000000"/>
                  </a:solidFill>
                  <a:latin typeface="Times New Roman"/>
                  <a:cs typeface="Times New Roman"/>
                </a:rPr>
                <a:t> </a:t>
              </a:r>
              <a:r>
                <a:rPr lang="en-US" sz="2800" i="1" dirty="0" smtClean="0">
                  <a:solidFill>
                    <a:srgbClr val="000000"/>
                  </a:solidFill>
                  <a:latin typeface="Times New Roman"/>
                  <a:cs typeface="Times New Roman"/>
                </a:rPr>
                <a:t>a</a:t>
              </a:r>
              <a:r>
                <a:rPr lang="en-US" sz="2800" baseline="-25000" dirty="0">
                  <a:solidFill>
                    <a:srgbClr val="000000"/>
                  </a:solidFill>
                  <a:latin typeface="Times New Roman"/>
                  <a:cs typeface="Times New Roman"/>
                </a:rPr>
                <a:t>6</a:t>
              </a:r>
              <a:endParaRPr lang="en-US" sz="2800" dirty="0">
                <a:solidFill>
                  <a:srgbClr val="000000"/>
                </a:solidFill>
              </a:endParaRPr>
            </a:p>
          </p:txBody>
        </p:sp>
        <p:sp>
          <p:nvSpPr>
            <p:cNvPr id="41" name="Rectangle 4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2" name="Group 41"/>
          <p:cNvGrpSpPr/>
          <p:nvPr/>
        </p:nvGrpSpPr>
        <p:grpSpPr>
          <a:xfrm>
            <a:off x="6444092" y="4832469"/>
            <a:ext cx="1186629" cy="1909285"/>
            <a:chOff x="166800" y="4578964"/>
            <a:chExt cx="1186629" cy="1909285"/>
          </a:xfrm>
        </p:grpSpPr>
        <p:pic>
          <p:nvPicPr>
            <p:cNvPr id="43" name="Picture 42"/>
            <p:cNvPicPr>
              <a:picLocks noChangeAspect="1"/>
            </p:cNvPicPr>
            <p:nvPr/>
          </p:nvPicPr>
          <p:blipFill>
            <a:blip r:embed="rId3"/>
            <a:stretch>
              <a:fillRect/>
            </a:stretch>
          </p:blipFill>
          <p:spPr>
            <a:xfrm>
              <a:off x="236691" y="4578964"/>
              <a:ext cx="959150" cy="1452913"/>
            </a:xfrm>
            <a:prstGeom prst="rect">
              <a:avLst/>
            </a:prstGeom>
          </p:spPr>
        </p:pic>
        <p:sp>
          <p:nvSpPr>
            <p:cNvPr id="44" name="Rectangle 43"/>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2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8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7</a:t>
              </a:r>
              <a:endParaRPr lang="en-US" sz="2800" dirty="0">
                <a:solidFill>
                  <a:srgbClr val="FF0000"/>
                </a:solidFill>
              </a:endParaRPr>
            </a:p>
          </p:txBody>
        </p:sp>
        <p:sp>
          <p:nvSpPr>
            <p:cNvPr id="45" name="Rectangle 44"/>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grpSp>
        <p:nvGrpSpPr>
          <p:cNvPr id="46" name="Group 45"/>
          <p:cNvGrpSpPr/>
          <p:nvPr/>
        </p:nvGrpSpPr>
        <p:grpSpPr>
          <a:xfrm>
            <a:off x="8013416" y="4832469"/>
            <a:ext cx="1186629" cy="1909285"/>
            <a:chOff x="166800" y="4578964"/>
            <a:chExt cx="1186629" cy="1909285"/>
          </a:xfrm>
        </p:grpSpPr>
        <p:pic>
          <p:nvPicPr>
            <p:cNvPr id="47" name="Picture 46"/>
            <p:cNvPicPr>
              <a:picLocks noChangeAspect="1"/>
            </p:cNvPicPr>
            <p:nvPr/>
          </p:nvPicPr>
          <p:blipFill>
            <a:blip r:embed="rId3"/>
            <a:stretch>
              <a:fillRect/>
            </a:stretch>
          </p:blipFill>
          <p:spPr>
            <a:xfrm>
              <a:off x="236691" y="4578964"/>
              <a:ext cx="959150" cy="1452913"/>
            </a:xfrm>
            <a:prstGeom prst="rect">
              <a:avLst/>
            </a:prstGeom>
          </p:spPr>
        </p:pic>
        <p:sp>
          <p:nvSpPr>
            <p:cNvPr id="48" name="Rectangle 47"/>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 </a:t>
              </a:r>
              <a:r>
                <a:rPr lang="en-US" sz="2800" i="1" dirty="0" smtClean="0">
                  <a:solidFill>
                    <a:srgbClr val="FF0000"/>
                  </a:solidFill>
                  <a:latin typeface="Times New Roman"/>
                  <a:cs typeface="Times New Roman"/>
                </a:rPr>
                <a:t>a</a:t>
              </a:r>
              <a:r>
                <a:rPr lang="en-US" sz="2800" baseline="-25000" dirty="0" smtClean="0">
                  <a:solidFill>
                    <a:srgbClr val="FF0000"/>
                  </a:solidFill>
                  <a:latin typeface="Times New Roman"/>
                  <a:cs typeface="Times New Roman"/>
                </a:rPr>
                <a:t>2</a:t>
              </a:r>
              <a:endParaRPr lang="en-US" sz="2800" dirty="0">
                <a:solidFill>
                  <a:srgbClr val="FF0000"/>
                </a:solidFill>
              </a:endParaRPr>
            </a:p>
          </p:txBody>
        </p:sp>
        <p:sp>
          <p:nvSpPr>
            <p:cNvPr id="49" name="Rectangle 48"/>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79" name="Rectangle 78"/>
          <p:cNvSpPr/>
          <p:nvPr/>
        </p:nvSpPr>
        <p:spPr>
          <a:xfrm>
            <a:off x="373929" y="2780366"/>
            <a:ext cx="8733482" cy="523220"/>
          </a:xfrm>
          <a:prstGeom prst="rect">
            <a:avLst/>
          </a:prstGeom>
        </p:spPr>
        <p:txBody>
          <a:bodyPr wrap="square">
            <a:spAutoFit/>
          </a:bodyPr>
          <a:lstStyle/>
          <a:p>
            <a:r>
              <a:rPr lang="en-US" sz="2800" i="1" dirty="0" smtClean="0">
                <a:latin typeface="Times New Roman"/>
                <a:cs typeface="Times New Roman"/>
              </a:rPr>
              <a:t>Rep</a:t>
            </a:r>
            <a:r>
              <a:rPr lang="en-US" sz="2800" dirty="0" smtClean="0">
                <a:cs typeface="Times New Roman"/>
              </a:rPr>
              <a:t>:  Use the symbols of </a:t>
            </a:r>
            <a:r>
              <a:rPr lang="en-US" sz="2800" i="1" dirty="0" smtClean="0">
                <a:latin typeface="Times New Roman"/>
                <a:cs typeface="Times New Roman"/>
              </a:rPr>
              <a:t>w</a:t>
            </a:r>
            <a:r>
              <a:rPr lang="en-US" sz="2800" baseline="-25000" dirty="0" smtClean="0">
                <a:latin typeface="Times New Roman"/>
                <a:cs typeface="Times New Roman"/>
              </a:rPr>
              <a:t>1 </a:t>
            </a:r>
            <a:r>
              <a:rPr lang="en-US" sz="2800" dirty="0" smtClean="0">
                <a:cs typeface="Times New Roman"/>
              </a:rPr>
              <a:t>to open at least one lock</a:t>
            </a:r>
          </a:p>
        </p:txBody>
      </p:sp>
      <p:grpSp>
        <p:nvGrpSpPr>
          <p:cNvPr id="84" name="Group 83"/>
          <p:cNvGrpSpPr/>
          <p:nvPr/>
        </p:nvGrpSpPr>
        <p:grpSpPr>
          <a:xfrm>
            <a:off x="1736123" y="4564057"/>
            <a:ext cx="959150" cy="1534588"/>
            <a:chOff x="373550" y="3283382"/>
            <a:chExt cx="959150" cy="1534588"/>
          </a:xfrm>
        </p:grpSpPr>
        <p:pic>
          <p:nvPicPr>
            <p:cNvPr id="85" name="Picture 84"/>
            <p:cNvPicPr>
              <a:picLocks noChangeAspect="1"/>
            </p:cNvPicPr>
            <p:nvPr/>
          </p:nvPicPr>
          <p:blipFill>
            <a:blip r:embed="rId3"/>
            <a:stretch>
              <a:fillRect/>
            </a:stretch>
          </p:blipFill>
          <p:spPr>
            <a:xfrm>
              <a:off x="373550" y="3283382"/>
              <a:ext cx="959150" cy="1452913"/>
            </a:xfrm>
            <a:prstGeom prst="rect">
              <a:avLst/>
            </a:prstGeom>
          </p:spPr>
        </p:pic>
        <p:sp>
          <p:nvSpPr>
            <p:cNvPr id="86" name="Rectangle 85"/>
            <p:cNvSpPr/>
            <p:nvPr/>
          </p:nvSpPr>
          <p:spPr>
            <a:xfrm rot="20538414">
              <a:off x="434562" y="3804512"/>
              <a:ext cx="880994" cy="101345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87" name="Rectangle 86"/>
            <p:cNvSpPr/>
            <p:nvPr/>
          </p:nvSpPr>
          <p:spPr>
            <a:xfrm rot="20538414">
              <a:off x="828212" y="3589243"/>
              <a:ext cx="281848" cy="22232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p:txBody>
        </p:sp>
      </p:grpSp>
      <p:grpSp>
        <p:nvGrpSpPr>
          <p:cNvPr id="88" name="Group 87"/>
          <p:cNvGrpSpPr/>
          <p:nvPr/>
        </p:nvGrpSpPr>
        <p:grpSpPr>
          <a:xfrm>
            <a:off x="1736123" y="4832469"/>
            <a:ext cx="1186629" cy="1909285"/>
            <a:chOff x="166800" y="4578964"/>
            <a:chExt cx="1186629" cy="1909285"/>
          </a:xfrm>
        </p:grpSpPr>
        <p:pic>
          <p:nvPicPr>
            <p:cNvPr id="89" name="Picture 88"/>
            <p:cNvPicPr>
              <a:picLocks noChangeAspect="1"/>
            </p:cNvPicPr>
            <p:nvPr/>
          </p:nvPicPr>
          <p:blipFill>
            <a:blip r:embed="rId3"/>
            <a:stretch>
              <a:fillRect/>
            </a:stretch>
          </p:blipFill>
          <p:spPr>
            <a:xfrm>
              <a:off x="236691" y="4578964"/>
              <a:ext cx="959150" cy="1452913"/>
            </a:xfrm>
            <a:prstGeom prst="rect">
              <a:avLst/>
            </a:prstGeom>
          </p:spPr>
        </p:pic>
        <p:sp>
          <p:nvSpPr>
            <p:cNvPr id="90" name="Rectangle 89"/>
            <p:cNvSpPr/>
            <p:nvPr/>
          </p:nvSpPr>
          <p:spPr>
            <a:xfrm>
              <a:off x="166800" y="5965029"/>
              <a:ext cx="1186629" cy="523220"/>
            </a:xfrm>
            <a:prstGeom prst="rect">
              <a:avLst/>
            </a:prstGeom>
          </p:spPr>
          <p:txBody>
            <a:bodyPr wrap="square">
              <a:spAutoFit/>
            </a:bodyPr>
            <a:lstStyle/>
            <a:p>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3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9 </a:t>
              </a:r>
              <a:r>
                <a:rPr lang="en-US" sz="2800" i="1" dirty="0" smtClean="0">
                  <a:solidFill>
                    <a:srgbClr val="000000"/>
                  </a:solidFill>
                  <a:latin typeface="Times New Roman"/>
                  <a:cs typeface="Times New Roman"/>
                </a:rPr>
                <a:t>a</a:t>
              </a:r>
              <a:r>
                <a:rPr lang="en-US" sz="2800" baseline="-25000" dirty="0" smtClean="0">
                  <a:solidFill>
                    <a:srgbClr val="000000"/>
                  </a:solidFill>
                  <a:latin typeface="Times New Roman"/>
                  <a:cs typeface="Times New Roman"/>
                </a:rPr>
                <a:t>5</a:t>
              </a:r>
              <a:endParaRPr lang="en-US" sz="2800" dirty="0">
                <a:solidFill>
                  <a:srgbClr val="000000"/>
                </a:solidFill>
              </a:endParaRPr>
            </a:p>
          </p:txBody>
        </p:sp>
        <p:sp>
          <p:nvSpPr>
            <p:cNvPr id="91" name="Rectangle 90"/>
            <p:cNvSpPr/>
            <p:nvPr/>
          </p:nvSpPr>
          <p:spPr>
            <a:xfrm>
              <a:off x="393809" y="4658276"/>
              <a:ext cx="391514" cy="523220"/>
            </a:xfrm>
            <a:prstGeom prst="rect">
              <a:avLst/>
            </a:prstGeom>
          </p:spPr>
          <p:txBody>
            <a:bodyPr wrap="square">
              <a:spAutoFit/>
            </a:bodyPr>
            <a:lstStyle/>
            <a:p>
              <a:r>
                <a:rPr lang="en-US" sz="2800" i="1" dirty="0" smtClean="0">
                  <a:solidFill>
                    <a:srgbClr val="FFFFFF"/>
                  </a:solidFill>
                  <a:latin typeface="Times New Roman"/>
                  <a:cs typeface="Times New Roman"/>
                </a:rPr>
                <a:t>r</a:t>
              </a:r>
              <a:endParaRPr lang="en-US" sz="2800" dirty="0">
                <a:solidFill>
                  <a:srgbClr val="FFFFFF"/>
                </a:solidFill>
              </a:endParaRPr>
            </a:p>
          </p:txBody>
        </p:sp>
      </p:grpSp>
      <p:sp>
        <p:nvSpPr>
          <p:cNvPr id="92" name="Rectangle 91"/>
          <p:cNvSpPr/>
          <p:nvPr/>
        </p:nvSpPr>
        <p:spPr>
          <a:xfrm rot="20124597">
            <a:off x="2303459" y="5087462"/>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rot="20124597">
            <a:off x="2349375" y="496370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rot="16690752">
            <a:off x="2084276" y="5017785"/>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rot="20124597">
            <a:off x="2579271" y="522728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rot="20124597">
            <a:off x="2383239" y="508746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rot="17758626">
            <a:off x="2419003" y="5225803"/>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rot="19563718">
            <a:off x="1643244" y="5488228"/>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rot="19563718">
            <a:off x="1748465" y="5629440"/>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rot="19563718">
            <a:off x="1735255" y="5517917"/>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rot="19563718">
            <a:off x="1982970" y="5090423"/>
            <a:ext cx="45719" cy="1036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rot="19547400">
            <a:off x="2196087" y="4894757"/>
            <a:ext cx="119608"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rot="20165088">
            <a:off x="2208646" y="4900193"/>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rot="20165088">
            <a:off x="2024261" y="4805411"/>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rot="20165088">
            <a:off x="1920317" y="4828130"/>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rot="20165088">
            <a:off x="1920317" y="4904065"/>
            <a:ext cx="206520" cy="1921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rot="20606050">
            <a:off x="1924369" y="4984141"/>
            <a:ext cx="110838" cy="22889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ectangle 107"/>
          <p:cNvSpPr/>
          <p:nvPr/>
        </p:nvSpPr>
        <p:spPr>
          <a:xfrm>
            <a:off x="1983919" y="4840707"/>
            <a:ext cx="391514" cy="523220"/>
          </a:xfrm>
          <a:prstGeom prst="rect">
            <a:avLst/>
          </a:prstGeom>
        </p:spPr>
        <p:txBody>
          <a:bodyPr wrap="square">
            <a:spAutoFit/>
          </a:bodyPr>
          <a:lstStyle/>
          <a:p>
            <a:r>
              <a:rPr lang="en-US" sz="2800" i="1" dirty="0" smtClean="0">
                <a:solidFill>
                  <a:srgbClr val="000000"/>
                </a:solidFill>
                <a:latin typeface="Times New Roman"/>
                <a:cs typeface="Times New Roman"/>
              </a:rPr>
              <a:t>r</a:t>
            </a:r>
            <a:endParaRPr lang="en-US" sz="2800" dirty="0">
              <a:solidFill>
                <a:srgbClr val="000000"/>
              </a:solidFill>
            </a:endParaRPr>
          </a:p>
        </p:txBody>
      </p:sp>
      <p:sp>
        <p:nvSpPr>
          <p:cNvPr id="77" name="Rectangle 76"/>
          <p:cNvSpPr/>
          <p:nvPr/>
        </p:nvSpPr>
        <p:spPr>
          <a:xfrm>
            <a:off x="359239" y="2901338"/>
            <a:ext cx="8733482" cy="954107"/>
          </a:xfrm>
          <a:prstGeom prst="rect">
            <a:avLst/>
          </a:prstGeom>
        </p:spPr>
        <p:txBody>
          <a:bodyPr wrap="square">
            <a:spAutoFit/>
          </a:bodyPr>
          <a:lstStyle/>
          <a:p>
            <a:r>
              <a:rPr lang="en-US" sz="2800" dirty="0" smtClean="0">
                <a:cs typeface="Times New Roman"/>
              </a:rPr>
              <a:t>Error-tolerance:</a:t>
            </a:r>
            <a:br>
              <a:rPr lang="en-US" sz="2800" dirty="0" smtClean="0">
                <a:cs typeface="Times New Roman"/>
              </a:rPr>
            </a:br>
            <a:r>
              <a:rPr lang="en-US" sz="2800" dirty="0" smtClean="0">
                <a:cs typeface="Times New Roman"/>
              </a:rPr>
              <a:t>  one combination must unlock with high probability</a:t>
            </a:r>
          </a:p>
        </p:txBody>
      </p:sp>
      <p:sp>
        <p:nvSpPr>
          <p:cNvPr id="78" name="Rectangle 77"/>
          <p:cNvSpPr/>
          <p:nvPr/>
        </p:nvSpPr>
        <p:spPr>
          <a:xfrm>
            <a:off x="377967" y="3736934"/>
            <a:ext cx="8733482" cy="523220"/>
          </a:xfrm>
          <a:prstGeom prst="rect">
            <a:avLst/>
          </a:prstGeom>
        </p:spPr>
        <p:txBody>
          <a:bodyPr wrap="square">
            <a:spAutoFit/>
          </a:bodyPr>
          <a:lstStyle/>
          <a:p>
            <a:r>
              <a:rPr lang="en-US" sz="2800" dirty="0" smtClean="0">
                <a:cs typeface="Times New Roman"/>
              </a:rPr>
              <a:t>Security: each combination must have enough entropy</a:t>
            </a:r>
          </a:p>
        </p:txBody>
      </p:sp>
      <p:grpSp>
        <p:nvGrpSpPr>
          <p:cNvPr id="65" name="Group 64"/>
          <p:cNvGrpSpPr/>
          <p:nvPr/>
        </p:nvGrpSpPr>
        <p:grpSpPr>
          <a:xfrm>
            <a:off x="333007" y="883707"/>
            <a:ext cx="8733482" cy="1567516"/>
            <a:chOff x="333007" y="883707"/>
            <a:chExt cx="8733482" cy="1567516"/>
          </a:xfrm>
        </p:grpSpPr>
        <p:sp>
          <p:nvSpPr>
            <p:cNvPr id="66" name="Rectangle 65"/>
            <p:cNvSpPr/>
            <p:nvPr/>
          </p:nvSpPr>
          <p:spPr>
            <a:xfrm>
              <a:off x="1117650" y="1928003"/>
              <a:ext cx="7896013" cy="523220"/>
            </a:xfrm>
            <a:prstGeom prst="rect">
              <a:avLst/>
            </a:prstGeom>
          </p:spPr>
          <p:txBody>
            <a:bodyPr wrap="square">
              <a:spAutoFit/>
            </a:bodyPr>
            <a:lstStyle/>
            <a:p>
              <a:r>
                <a:rPr lang="en-US" sz="2800" dirty="0" smtClean="0">
                  <a:cs typeface="Times New Roman"/>
                </a:rPr>
                <a:t>-  </a:t>
              </a:r>
              <a:r>
                <a:rPr lang="en-US" sz="2800" i="1" dirty="0" smtClean="0">
                  <a:latin typeface="Times New Roman"/>
                  <a:cs typeface="Times New Roman"/>
                </a:rPr>
                <a:t>      </a:t>
              </a:r>
              <a:r>
                <a:rPr lang="en-US" sz="2800" dirty="0" smtClean="0">
                  <a:latin typeface="Times New Roman"/>
                  <a:cs typeface="Times New Roman"/>
                </a:rPr>
                <a:t>= </a:t>
              </a:r>
              <a:r>
                <a:rPr lang="en-US" sz="2800" dirty="0" smtClean="0">
                  <a:cs typeface="Times New Roman"/>
                </a:rPr>
                <a:t>locks + positions of symbols needed to unlock</a:t>
              </a:r>
            </a:p>
          </p:txBody>
        </p:sp>
        <p:sp>
          <p:nvSpPr>
            <p:cNvPr id="67" name="TextBox 66"/>
            <p:cNvSpPr txBox="1"/>
            <p:nvPr/>
          </p:nvSpPr>
          <p:spPr>
            <a:xfrm>
              <a:off x="1489822" y="1928003"/>
              <a:ext cx="396578" cy="518566"/>
            </a:xfrm>
            <a:prstGeom prst="rect">
              <a:avLst/>
            </a:prstGeom>
            <a:solidFill>
              <a:srgbClr val="008000"/>
            </a:solidFill>
          </p:spPr>
          <p:txBody>
            <a:bodyPr wrap="none" rtlCol="0">
              <a:no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grpSp>
          <p:nvGrpSpPr>
            <p:cNvPr id="68" name="Group 67"/>
            <p:cNvGrpSpPr/>
            <p:nvPr/>
          </p:nvGrpSpPr>
          <p:grpSpPr>
            <a:xfrm>
              <a:off x="333007" y="883707"/>
              <a:ext cx="8733482" cy="998296"/>
              <a:chOff x="333007" y="883707"/>
              <a:chExt cx="8733482" cy="998296"/>
            </a:xfrm>
          </p:grpSpPr>
          <p:sp>
            <p:nvSpPr>
              <p:cNvPr id="69" name="Rectangle 68"/>
              <p:cNvSpPr/>
              <p:nvPr/>
            </p:nvSpPr>
            <p:spPr>
              <a:xfrm>
                <a:off x="333007" y="883707"/>
                <a:ext cx="8733482" cy="523220"/>
              </a:xfrm>
              <a:prstGeom prst="rect">
                <a:avLst/>
              </a:prstGeom>
            </p:spPr>
            <p:txBody>
              <a:bodyPr wrap="square">
                <a:spAutoFit/>
              </a:bodyPr>
              <a:lstStyle/>
              <a:p>
                <a:r>
                  <a:rPr lang="en-US" sz="2800" i="1" dirty="0" smtClean="0">
                    <a:latin typeface="Times New Roman"/>
                    <a:cs typeface="Times New Roman"/>
                  </a:rPr>
                  <a:t>Gen</a:t>
                </a:r>
                <a:r>
                  <a:rPr lang="en-US" sz="2800" dirty="0" smtClean="0">
                    <a:cs typeface="Times New Roman"/>
                  </a:rPr>
                  <a:t>: - get random combinations of symbols in </a:t>
                </a:r>
                <a:r>
                  <a:rPr lang="en-US" sz="2800" i="1" dirty="0">
                    <a:latin typeface="Times New Roman"/>
                    <a:cs typeface="Times New Roman"/>
                  </a:rPr>
                  <a:t>w</a:t>
                </a:r>
                <a:r>
                  <a:rPr lang="en-US" sz="2800" baseline="-25000" dirty="0">
                    <a:latin typeface="Times New Roman"/>
                    <a:cs typeface="Times New Roman"/>
                  </a:rPr>
                  <a:t>0 </a:t>
                </a:r>
                <a:r>
                  <a:rPr lang="en-US" sz="2800" dirty="0" smtClean="0">
                    <a:cs typeface="Times New Roman"/>
                  </a:rPr>
                  <a:t>  </a:t>
                </a:r>
              </a:p>
            </p:txBody>
          </p:sp>
          <p:sp>
            <p:nvSpPr>
              <p:cNvPr id="75" name="Rectangle 74"/>
              <p:cNvSpPr/>
              <p:nvPr/>
            </p:nvSpPr>
            <p:spPr>
              <a:xfrm>
                <a:off x="1113648" y="1358783"/>
                <a:ext cx="5691922" cy="523220"/>
              </a:xfrm>
              <a:prstGeom prst="rect">
                <a:avLst/>
              </a:prstGeom>
            </p:spPr>
            <p:txBody>
              <a:bodyPr wrap="square">
                <a:spAutoFit/>
              </a:bodyPr>
              <a:lstStyle/>
              <a:p>
                <a:r>
                  <a:rPr lang="en-US" sz="2800" dirty="0" smtClean="0">
                    <a:cs typeface="Times New Roman"/>
                  </a:rPr>
                  <a:t>- “lock” </a:t>
                </a:r>
                <a:r>
                  <a:rPr lang="en-US" sz="2800" i="1" dirty="0" smtClean="0">
                    <a:latin typeface="Times New Roman"/>
                    <a:cs typeface="Times New Roman"/>
                  </a:rPr>
                  <a:t>r</a:t>
                </a:r>
                <a:r>
                  <a:rPr lang="en-US" sz="2800" dirty="0" smtClean="0">
                    <a:cs typeface="Times New Roman"/>
                  </a:rPr>
                  <a:t>    using these combinations</a:t>
                </a:r>
              </a:p>
            </p:txBody>
          </p:sp>
          <p:sp>
            <p:nvSpPr>
              <p:cNvPr id="76" name="Rectangle 75"/>
              <p:cNvSpPr/>
              <p:nvPr/>
            </p:nvSpPr>
            <p:spPr>
              <a:xfrm>
                <a:off x="2346800" y="139940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2350566" y="1355128"/>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 </a:t>
                </a:r>
                <a:endParaRPr lang="en-US" sz="2800" i="1" dirty="0">
                  <a:solidFill>
                    <a:srgbClr val="FFFFFF"/>
                  </a:solidFill>
                  <a:latin typeface="Times New Roman"/>
                  <a:cs typeface="Times New Roman"/>
                </a:endParaRPr>
              </a:p>
            </p:txBody>
          </p:sp>
        </p:grpSp>
      </p:grpSp>
      <p:sp>
        <p:nvSpPr>
          <p:cNvPr id="4" name="Rectangle 3"/>
          <p:cNvSpPr/>
          <p:nvPr/>
        </p:nvSpPr>
        <p:spPr>
          <a:xfrm>
            <a:off x="457590" y="4153585"/>
            <a:ext cx="8308833" cy="523220"/>
          </a:xfrm>
          <a:prstGeom prst="rect">
            <a:avLst/>
          </a:prstGeom>
        </p:spPr>
        <p:txBody>
          <a:bodyPr wrap="square">
            <a:spAutoFit/>
          </a:bodyPr>
          <a:lstStyle/>
          <a:p>
            <a:r>
              <a:rPr lang="en-US" sz="2800" dirty="0">
                <a:cs typeface="Times New Roman"/>
              </a:rPr>
              <a:t> (sampling of symbols must preserve sufficient entropy)</a:t>
            </a:r>
            <a:endParaRPr lang="en-US" sz="2800" dirty="0"/>
          </a:p>
        </p:txBody>
      </p:sp>
      <p:sp>
        <p:nvSpPr>
          <p:cNvPr id="70" name="Title 1"/>
          <p:cNvSpPr>
            <a:spLocks noGrp="1"/>
          </p:cNvSpPr>
          <p:nvPr>
            <p:ph type="title"/>
          </p:nvPr>
        </p:nvSpPr>
        <p:spPr>
          <a:xfrm>
            <a:off x="150091" y="-271546"/>
            <a:ext cx="8890000" cy="1143000"/>
          </a:xfrm>
        </p:spPr>
        <p:txBody>
          <a:bodyPr>
            <a:normAutofit/>
          </a:bodyPr>
          <a:lstStyle/>
          <a:p>
            <a:r>
              <a:rPr lang="en-US" sz="3600" dirty="0" smtClean="0"/>
              <a:t>Idea [CFPRS14]: “encrypt” </a:t>
            </a:r>
            <a:r>
              <a:rPr lang="en-US" sz="3600" i="1" dirty="0" smtClean="0">
                <a:latin typeface="Times New Roman"/>
                <a:cs typeface="Times New Roman"/>
              </a:rPr>
              <a:t>r</a:t>
            </a:r>
            <a:r>
              <a:rPr lang="en-US" sz="3600" dirty="0" smtClean="0"/>
              <a:t> using parts of </a:t>
            </a:r>
            <a:r>
              <a:rPr lang="en-US" sz="3600" i="1" dirty="0" smtClean="0">
                <a:latin typeface="Times New Roman"/>
                <a:cs typeface="Times New Roman"/>
              </a:rPr>
              <a:t>w</a:t>
            </a:r>
            <a:r>
              <a:rPr lang="en-US" sz="3600" baseline="-25000" dirty="0" smtClean="0">
                <a:latin typeface="Times New Roman"/>
                <a:cs typeface="Times New Roman"/>
              </a:rPr>
              <a:t>0</a:t>
            </a:r>
            <a:endParaRPr lang="en-US" sz="3600" baseline="-25000" dirty="0">
              <a:latin typeface="Times New Roman"/>
              <a:cs typeface="Times New Roman"/>
            </a:endParaRPr>
          </a:p>
        </p:txBody>
      </p:sp>
    </p:spTree>
    <p:extLst>
      <p:ext uri="{BB962C8B-B14F-4D97-AF65-F5344CB8AC3E}">
        <p14:creationId xmlns:p14="http://schemas.microsoft.com/office/powerpoint/2010/main" val="4127881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7.05923E-6 2.74873E-6 L 7.05923E-6 -0.05275 " pathEditMode="relative" ptsTypes="AA">
                                      <p:cBhvr>
                                        <p:cTn id="6" dur="2000" fill="hold"/>
                                        <p:tgtEl>
                                          <p:spTgt spid="7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7" grpId="0"/>
      <p:bldP spid="78" grpId="0" build="p" bldLvl="2"/>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to implement locks?</a:t>
            </a:r>
            <a:endParaRPr lang="en-US" dirty="0"/>
          </a:p>
        </p:txBody>
      </p:sp>
      <p:sp>
        <p:nvSpPr>
          <p:cNvPr id="3" name="Content Placeholder 2"/>
          <p:cNvSpPr>
            <a:spLocks noGrp="1"/>
          </p:cNvSpPr>
          <p:nvPr>
            <p:ph idx="1"/>
          </p:nvPr>
        </p:nvSpPr>
        <p:spPr>
          <a:xfrm>
            <a:off x="-44385" y="773965"/>
            <a:ext cx="8229600" cy="2016904"/>
          </a:xfrm>
        </p:spPr>
        <p:txBody>
          <a:bodyPr>
            <a:normAutofit fontScale="92500" lnSpcReduction="20000"/>
          </a:bodyPr>
          <a:lstStyle/>
          <a:p>
            <a:r>
              <a:rPr lang="en-US" dirty="0" smtClean="0"/>
              <a:t>A lock is the following program:</a:t>
            </a:r>
          </a:p>
          <a:p>
            <a:pPr lvl="1"/>
            <a:r>
              <a:rPr lang="en-US" dirty="0" smtClean="0"/>
              <a:t>If input = </a:t>
            </a:r>
            <a:r>
              <a:rPr lang="en-US" i="1" dirty="0">
                <a:latin typeface="Times New Roman"/>
                <a:cs typeface="Times New Roman"/>
              </a:rPr>
              <a:t>a</a:t>
            </a:r>
            <a:r>
              <a:rPr lang="en-US" baseline="-25000" dirty="0">
                <a:latin typeface="Times New Roman"/>
                <a:cs typeface="Times New Roman"/>
              </a:rPr>
              <a:t>1 </a:t>
            </a:r>
            <a:r>
              <a:rPr lang="en-US" i="1" dirty="0">
                <a:latin typeface="Times New Roman"/>
                <a:cs typeface="Times New Roman"/>
              </a:rPr>
              <a:t>a</a:t>
            </a:r>
            <a:r>
              <a:rPr lang="en-US" baseline="-25000" dirty="0">
                <a:latin typeface="Times New Roman"/>
                <a:cs typeface="Times New Roman"/>
              </a:rPr>
              <a:t>9 </a:t>
            </a:r>
            <a:r>
              <a:rPr lang="en-US" i="1" dirty="0" smtClean="0">
                <a:latin typeface="Times New Roman"/>
                <a:cs typeface="Times New Roman"/>
              </a:rPr>
              <a:t>a</a:t>
            </a:r>
            <a:r>
              <a:rPr lang="en-US" baseline="-25000" dirty="0" smtClean="0">
                <a:latin typeface="Times New Roman"/>
                <a:cs typeface="Times New Roman"/>
              </a:rPr>
              <a:t>2</a:t>
            </a:r>
            <a:r>
              <a:rPr lang="en-US" dirty="0" smtClean="0"/>
              <a:t>, output </a:t>
            </a:r>
            <a:r>
              <a:rPr lang="en-US" i="1" dirty="0" smtClean="0">
                <a:latin typeface="Times New Roman"/>
                <a:cs typeface="Times New Roman"/>
              </a:rPr>
              <a:t>r</a:t>
            </a:r>
          </a:p>
          <a:p>
            <a:pPr lvl="1"/>
            <a:r>
              <a:rPr lang="en-US" dirty="0" smtClean="0"/>
              <a:t>Else output </a:t>
            </a:r>
            <a:r>
              <a:rPr lang="en-US" dirty="0" smtClean="0">
                <a:sym typeface="Symbol"/>
              </a:rPr>
              <a:t></a:t>
            </a:r>
          </a:p>
          <a:p>
            <a:pPr lvl="1"/>
            <a:r>
              <a:rPr lang="en-US" dirty="0" smtClean="0"/>
              <a:t>One implementation (</a:t>
            </a:r>
            <a:r>
              <a:rPr lang="en-US" dirty="0"/>
              <a:t>R.O. model): </a:t>
            </a:r>
            <a:r>
              <a:rPr lang="en-US" dirty="0" smtClean="0"/>
              <a:t/>
            </a:r>
            <a:br>
              <a:rPr lang="en-US" dirty="0" smtClean="0"/>
            </a:br>
            <a:r>
              <a:rPr lang="en-US" dirty="0" smtClean="0"/>
              <a:t>lock </a:t>
            </a:r>
            <a:r>
              <a:rPr lang="en-US" dirty="0"/>
              <a:t>=  </a:t>
            </a:r>
            <a:r>
              <a:rPr lang="en-US" i="1" dirty="0">
                <a:latin typeface="Times New Roman"/>
                <a:cs typeface="Times New Roman"/>
              </a:rPr>
              <a:t>r</a:t>
            </a:r>
            <a:r>
              <a:rPr lang="en-US" dirty="0">
                <a:latin typeface="Times New Roman"/>
                <a:cs typeface="Times New Roman"/>
              </a:rPr>
              <a:t> </a:t>
            </a:r>
            <a:r>
              <a:rPr lang="en-US" dirty="0">
                <a:sym typeface="Symbol"/>
              </a:rPr>
              <a:t></a:t>
            </a:r>
            <a:r>
              <a:rPr lang="en-US" dirty="0">
                <a:latin typeface="Times New Roman"/>
                <a:cs typeface="Times New Roman"/>
              </a:rPr>
              <a:t> H(</a:t>
            </a:r>
            <a:r>
              <a:rPr lang="en-US" i="1" dirty="0">
                <a:latin typeface="Times New Roman"/>
                <a:cs typeface="Times New Roman"/>
              </a:rPr>
              <a:t>a</a:t>
            </a:r>
            <a:r>
              <a:rPr lang="en-US" baseline="-25000" dirty="0">
                <a:latin typeface="Times New Roman"/>
                <a:cs typeface="Times New Roman"/>
              </a:rPr>
              <a:t>1 </a:t>
            </a:r>
            <a:r>
              <a:rPr lang="en-US" i="1" dirty="0">
                <a:latin typeface="Times New Roman"/>
                <a:cs typeface="Times New Roman"/>
              </a:rPr>
              <a:t>a</a:t>
            </a:r>
            <a:r>
              <a:rPr lang="en-US" baseline="-25000" dirty="0">
                <a:latin typeface="Times New Roman"/>
                <a:cs typeface="Times New Roman"/>
              </a:rPr>
              <a:t>9 </a:t>
            </a:r>
            <a:r>
              <a:rPr lang="en-US" i="1" dirty="0">
                <a:latin typeface="Times New Roman"/>
                <a:cs typeface="Times New Roman"/>
              </a:rPr>
              <a:t>a</a:t>
            </a:r>
            <a:r>
              <a:rPr lang="en-US" baseline="-25000" dirty="0">
                <a:latin typeface="Times New Roman"/>
                <a:cs typeface="Times New Roman"/>
              </a:rPr>
              <a:t>2</a:t>
            </a:r>
            <a:r>
              <a:rPr lang="en-US" dirty="0" smtClean="0">
                <a:latin typeface="Times New Roman"/>
                <a:cs typeface="Times New Roman"/>
              </a:rPr>
              <a:t>)</a:t>
            </a:r>
            <a:r>
              <a:rPr lang="en-US" dirty="0" smtClean="0"/>
              <a:t> </a:t>
            </a:r>
            <a:endParaRPr lang="en-US" dirty="0"/>
          </a:p>
        </p:txBody>
      </p:sp>
      <p:grpSp>
        <p:nvGrpSpPr>
          <p:cNvPr id="4" name="Group 3"/>
          <p:cNvGrpSpPr/>
          <p:nvPr/>
        </p:nvGrpSpPr>
        <p:grpSpPr>
          <a:xfrm>
            <a:off x="6711283" y="881584"/>
            <a:ext cx="1186629" cy="1909285"/>
            <a:chOff x="166800" y="4578964"/>
            <a:chExt cx="1186629" cy="1909285"/>
          </a:xfrm>
        </p:grpSpPr>
        <p:pic>
          <p:nvPicPr>
            <p:cNvPr id="5" name="Picture 4"/>
            <p:cNvPicPr>
              <a:picLocks noChangeAspect="1"/>
            </p:cNvPicPr>
            <p:nvPr/>
          </p:nvPicPr>
          <p:blipFill>
            <a:blip r:embed="rId3"/>
            <a:stretch>
              <a:fillRect/>
            </a:stretch>
          </p:blipFill>
          <p:spPr>
            <a:xfrm>
              <a:off x="236691" y="4578964"/>
              <a:ext cx="959150" cy="1452913"/>
            </a:xfrm>
            <a:prstGeom prst="rect">
              <a:avLst/>
            </a:prstGeom>
          </p:spPr>
        </p:pic>
        <p:sp>
          <p:nvSpPr>
            <p:cNvPr id="6" name="Rectangle 5"/>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7" name="Rectangle 6"/>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
        <p:nvSpPr>
          <p:cNvPr id="8" name="Content Placeholder 2"/>
          <p:cNvSpPr txBox="1">
            <a:spLocks/>
          </p:cNvSpPr>
          <p:nvPr/>
        </p:nvSpPr>
        <p:spPr>
          <a:xfrm>
            <a:off x="-44385" y="3527983"/>
            <a:ext cx="9559742" cy="41182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Ideally: Obfuscate this program</a:t>
            </a:r>
          </a:p>
          <a:p>
            <a:pPr lvl="1"/>
            <a:r>
              <a:rPr lang="en-US" dirty="0" smtClean="0"/>
              <a:t>Obfuscation: preserve functionality, hide the program</a:t>
            </a:r>
          </a:p>
          <a:p>
            <a:pPr lvl="1"/>
            <a:r>
              <a:rPr lang="en-US" dirty="0" smtClean="0"/>
              <a:t>Obfuscating this specific program called “digital locker” </a:t>
            </a:r>
            <a:br>
              <a:rPr lang="en-US" dirty="0" smtClean="0"/>
            </a:br>
            <a:endParaRPr lang="en-US" dirty="0"/>
          </a:p>
        </p:txBody>
      </p:sp>
    </p:spTree>
    <p:extLst>
      <p:ext uri="{BB962C8B-B14F-4D97-AF65-F5344CB8AC3E}">
        <p14:creationId xmlns:p14="http://schemas.microsoft.com/office/powerpoint/2010/main" val="1579799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175"/>
            <a:ext cx="8229600" cy="1143000"/>
          </a:xfrm>
        </p:spPr>
        <p:txBody>
          <a:bodyPr/>
          <a:lstStyle/>
          <a:p>
            <a:r>
              <a:rPr lang="en-US" dirty="0" smtClean="0"/>
              <a:t>Digital Lockers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Digital Locker is obfuscation of</a:t>
            </a:r>
          </a:p>
          <a:p>
            <a:pPr lvl="1"/>
            <a:r>
              <a:rPr lang="en-US" dirty="0" smtClean="0"/>
              <a:t>If </a:t>
            </a:r>
            <a:r>
              <a:rPr lang="en-US" dirty="0"/>
              <a:t>input = </a:t>
            </a:r>
            <a:r>
              <a:rPr lang="en-US" i="1" dirty="0">
                <a:latin typeface="Times New Roman"/>
                <a:cs typeface="Times New Roman"/>
              </a:rPr>
              <a:t>a</a:t>
            </a:r>
            <a:r>
              <a:rPr lang="en-US" baseline="-25000" dirty="0">
                <a:latin typeface="Times New Roman"/>
                <a:cs typeface="Times New Roman"/>
              </a:rPr>
              <a:t>1 </a:t>
            </a:r>
            <a:r>
              <a:rPr lang="en-US" i="1" dirty="0">
                <a:latin typeface="Times New Roman"/>
                <a:cs typeface="Times New Roman"/>
              </a:rPr>
              <a:t>a</a:t>
            </a:r>
            <a:r>
              <a:rPr lang="en-US" baseline="-25000" dirty="0">
                <a:latin typeface="Times New Roman"/>
                <a:cs typeface="Times New Roman"/>
              </a:rPr>
              <a:t>9 </a:t>
            </a:r>
            <a:r>
              <a:rPr lang="en-US" i="1" dirty="0">
                <a:latin typeface="Times New Roman"/>
                <a:cs typeface="Times New Roman"/>
              </a:rPr>
              <a:t>a</a:t>
            </a:r>
            <a:r>
              <a:rPr lang="en-US" baseline="-25000" dirty="0">
                <a:latin typeface="Times New Roman"/>
                <a:cs typeface="Times New Roman"/>
              </a:rPr>
              <a:t>2</a:t>
            </a:r>
            <a:r>
              <a:rPr lang="en-US" dirty="0"/>
              <a:t>, output </a:t>
            </a:r>
            <a:r>
              <a:rPr lang="en-US" i="1" dirty="0">
                <a:latin typeface="Times New Roman"/>
                <a:cs typeface="Times New Roman"/>
              </a:rPr>
              <a:t>r</a:t>
            </a:r>
          </a:p>
          <a:p>
            <a:pPr lvl="1"/>
            <a:r>
              <a:rPr lang="en-US" dirty="0"/>
              <a:t>Else output </a:t>
            </a:r>
            <a:r>
              <a:rPr lang="en-US" dirty="0">
                <a:sym typeface="Symbol"/>
              </a:rPr>
              <a:t></a:t>
            </a:r>
          </a:p>
          <a:p>
            <a:r>
              <a:rPr lang="en-US" dirty="0" smtClean="0"/>
              <a:t>Equivalent to encryption </a:t>
            </a:r>
            <a:r>
              <a:rPr lang="en-US" dirty="0"/>
              <a:t>of </a:t>
            </a:r>
            <a:r>
              <a:rPr lang="en-US" i="1" dirty="0">
                <a:latin typeface="Times New Roman"/>
                <a:cs typeface="Times New Roman"/>
              </a:rPr>
              <a:t>r</a:t>
            </a:r>
            <a:r>
              <a:rPr lang="en-US" dirty="0"/>
              <a:t> that is secure</a:t>
            </a:r>
            <a:br>
              <a:rPr lang="en-US" dirty="0"/>
            </a:br>
            <a:r>
              <a:rPr lang="en-US" dirty="0"/>
              <a:t>even multiple times with </a:t>
            </a:r>
            <a:r>
              <a:rPr lang="en-US" dirty="0" smtClean="0"/>
              <a:t>correlated, weak </a:t>
            </a:r>
            <a:r>
              <a:rPr lang="en-US" dirty="0"/>
              <a:t>keys</a:t>
            </a:r>
            <a:br>
              <a:rPr lang="en-US" dirty="0"/>
            </a:br>
            <a:r>
              <a:rPr lang="en-US" dirty="0"/>
              <a:t>[CanettiKalaiVariaWichs10]</a:t>
            </a:r>
          </a:p>
          <a:p>
            <a:r>
              <a:rPr lang="en-US" dirty="0" smtClean="0"/>
              <a:t>Digital lockers are practical</a:t>
            </a:r>
            <a:r>
              <a:rPr lang="en-US" dirty="0"/>
              <a:t> </a:t>
            </a:r>
            <a:r>
              <a:rPr lang="en-US" dirty="0" smtClean="0"/>
              <a:t>(</a:t>
            </a:r>
            <a:r>
              <a:rPr lang="en-US" dirty="0"/>
              <a:t>R.O. or DL-based) </a:t>
            </a:r>
            <a:r>
              <a:rPr lang="en-US" dirty="0" smtClean="0"/>
              <a:t/>
            </a:r>
            <a:br>
              <a:rPr lang="en-US" dirty="0" smtClean="0"/>
            </a:br>
            <a:r>
              <a:rPr lang="en-US" dirty="0" smtClean="0"/>
              <a:t>[</a:t>
            </a:r>
            <a:r>
              <a:rPr lang="en-US" dirty="0"/>
              <a:t>CanettiDakdouk08], [BitanskyCanetti10]</a:t>
            </a:r>
          </a:p>
          <a:p>
            <a:r>
              <a:rPr lang="en-US" dirty="0"/>
              <a:t>Hides </a:t>
            </a:r>
            <a:r>
              <a:rPr lang="en-US" i="1" dirty="0">
                <a:latin typeface="Times New Roman"/>
                <a:cs typeface="Times New Roman"/>
              </a:rPr>
              <a:t>r</a:t>
            </a:r>
            <a:r>
              <a:rPr lang="en-US" dirty="0"/>
              <a:t> if input can’t be exhaustively searched</a:t>
            </a:r>
            <a:br>
              <a:rPr lang="en-US" dirty="0"/>
            </a:br>
            <a:r>
              <a:rPr lang="en-US" dirty="0"/>
              <a:t>(</a:t>
            </a:r>
            <a:r>
              <a:rPr lang="en-US" dirty="0" err="1"/>
              <a:t>superlogarithmic</a:t>
            </a:r>
            <a:r>
              <a:rPr lang="en-US" dirty="0"/>
              <a:t> entropy)</a:t>
            </a:r>
          </a:p>
          <a:p>
            <a:endParaRPr lang="en-US" dirty="0"/>
          </a:p>
        </p:txBody>
      </p:sp>
      <p:grpSp>
        <p:nvGrpSpPr>
          <p:cNvPr id="5" name="Group 4"/>
          <p:cNvGrpSpPr/>
          <p:nvPr/>
        </p:nvGrpSpPr>
        <p:grpSpPr>
          <a:xfrm>
            <a:off x="6711283" y="881584"/>
            <a:ext cx="1186629" cy="1909285"/>
            <a:chOff x="166800" y="4578964"/>
            <a:chExt cx="1186629" cy="1909285"/>
          </a:xfrm>
        </p:grpSpPr>
        <p:pic>
          <p:nvPicPr>
            <p:cNvPr id="6" name="Picture 5"/>
            <p:cNvPicPr>
              <a:picLocks noChangeAspect="1"/>
            </p:cNvPicPr>
            <p:nvPr/>
          </p:nvPicPr>
          <p:blipFill>
            <a:blip r:embed="rId2"/>
            <a:stretch>
              <a:fillRect/>
            </a:stretch>
          </p:blipFill>
          <p:spPr>
            <a:xfrm>
              <a:off x="236691" y="4578964"/>
              <a:ext cx="959150" cy="1452913"/>
            </a:xfrm>
            <a:prstGeom prst="rect">
              <a:avLst/>
            </a:prstGeom>
          </p:spPr>
        </p:pic>
        <p:sp>
          <p:nvSpPr>
            <p:cNvPr id="7" name="Rectangle 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8" name="Rectangle 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Tree>
    <p:extLst>
      <p:ext uri="{BB962C8B-B14F-4D97-AF65-F5344CB8AC3E}">
        <p14:creationId xmlns:p14="http://schemas.microsoft.com/office/powerpoint/2010/main" val="3367021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57200" y="1600200"/>
            <a:ext cx="8229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Digital Locker is obfuscation of</a:t>
            </a:r>
          </a:p>
          <a:p>
            <a:pPr lvl="1"/>
            <a:r>
              <a:rPr lang="en-US" dirty="0" smtClean="0"/>
              <a:t>If input = </a:t>
            </a:r>
            <a:r>
              <a:rPr lang="en-US" i="1" dirty="0" smtClean="0">
                <a:latin typeface="Times New Roman"/>
                <a:cs typeface="Times New Roman"/>
              </a:rPr>
              <a:t>a</a:t>
            </a:r>
            <a:r>
              <a:rPr lang="en-US" baseline="-25000" dirty="0" smtClean="0">
                <a:latin typeface="Times New Roman"/>
                <a:cs typeface="Times New Roman"/>
              </a:rPr>
              <a:t>1 </a:t>
            </a:r>
            <a:r>
              <a:rPr lang="en-US" i="1" dirty="0" smtClean="0">
                <a:latin typeface="Times New Roman"/>
                <a:cs typeface="Times New Roman"/>
              </a:rPr>
              <a:t>a</a:t>
            </a:r>
            <a:r>
              <a:rPr lang="en-US" baseline="-25000" dirty="0" smtClean="0">
                <a:latin typeface="Times New Roman"/>
                <a:cs typeface="Times New Roman"/>
              </a:rPr>
              <a:t>9 </a:t>
            </a:r>
            <a:r>
              <a:rPr lang="en-US" i="1" dirty="0" smtClean="0">
                <a:latin typeface="Times New Roman"/>
                <a:cs typeface="Times New Roman"/>
              </a:rPr>
              <a:t>a</a:t>
            </a:r>
            <a:r>
              <a:rPr lang="en-US" baseline="-25000" dirty="0" smtClean="0">
                <a:latin typeface="Times New Roman"/>
                <a:cs typeface="Times New Roman"/>
              </a:rPr>
              <a:t>2</a:t>
            </a:r>
            <a:r>
              <a:rPr lang="en-US" dirty="0" smtClean="0"/>
              <a:t>, output </a:t>
            </a:r>
            <a:r>
              <a:rPr lang="en-US" i="1" dirty="0" smtClean="0">
                <a:latin typeface="Times New Roman"/>
                <a:cs typeface="Times New Roman"/>
              </a:rPr>
              <a:t>r</a:t>
            </a:r>
          </a:p>
          <a:p>
            <a:pPr lvl="1"/>
            <a:r>
              <a:rPr lang="en-US" dirty="0" smtClean="0"/>
              <a:t>Else output </a:t>
            </a:r>
            <a:r>
              <a:rPr lang="en-US" dirty="0" smtClean="0">
                <a:sym typeface="Symbol"/>
              </a:rPr>
              <a:t></a:t>
            </a:r>
          </a:p>
          <a:p>
            <a:r>
              <a:rPr lang="en-US" dirty="0" smtClean="0">
                <a:solidFill>
                  <a:srgbClr val="FFFFFF"/>
                </a:solidFill>
              </a:rPr>
              <a:t>Equivalent to encryption of </a:t>
            </a:r>
            <a:r>
              <a:rPr lang="en-US" i="1" dirty="0" smtClean="0">
                <a:solidFill>
                  <a:srgbClr val="FFFFFF"/>
                </a:solidFill>
                <a:latin typeface="Times New Roman"/>
                <a:cs typeface="Times New Roman"/>
              </a:rPr>
              <a:t>r</a:t>
            </a:r>
            <a:r>
              <a:rPr lang="en-US" dirty="0" smtClean="0">
                <a:solidFill>
                  <a:srgbClr val="FFFFFF"/>
                </a:solidFill>
              </a:rPr>
              <a:t> that is secure</a:t>
            </a:r>
            <a:br>
              <a:rPr lang="en-US" dirty="0" smtClean="0">
                <a:solidFill>
                  <a:srgbClr val="FFFFFF"/>
                </a:solidFill>
              </a:rPr>
            </a:br>
            <a:r>
              <a:rPr lang="en-US" dirty="0" smtClean="0">
                <a:solidFill>
                  <a:srgbClr val="FFFFFF"/>
                </a:solidFill>
              </a:rPr>
              <a:t>even multiple times with correlated and weak keys</a:t>
            </a:r>
            <a:br>
              <a:rPr lang="en-US" dirty="0" smtClean="0">
                <a:solidFill>
                  <a:srgbClr val="FFFFFF"/>
                </a:solidFill>
              </a:rPr>
            </a:br>
            <a:r>
              <a:rPr lang="en-US" dirty="0" smtClean="0">
                <a:solidFill>
                  <a:srgbClr val="FFFFFF"/>
                </a:solidFill>
              </a:rPr>
              <a:t>[CanettiKalaiVariaWichs10]</a:t>
            </a:r>
          </a:p>
          <a:p>
            <a:r>
              <a:rPr lang="en-US" dirty="0" smtClean="0">
                <a:solidFill>
                  <a:srgbClr val="FFFFFF"/>
                </a:solidFill>
              </a:rPr>
              <a:t>Digital lockers are practical (R.O. or DL-based) </a:t>
            </a:r>
            <a:br>
              <a:rPr lang="en-US" dirty="0" smtClean="0">
                <a:solidFill>
                  <a:srgbClr val="FFFFFF"/>
                </a:solidFill>
              </a:rPr>
            </a:br>
            <a:r>
              <a:rPr lang="en-US" dirty="0" smtClean="0">
                <a:solidFill>
                  <a:srgbClr val="FFFFFF"/>
                </a:solidFill>
              </a:rPr>
              <a:t>[CanettiDakdouk08], [BitanskyCanetti10]</a:t>
            </a:r>
          </a:p>
          <a:p>
            <a:r>
              <a:rPr lang="en-US" dirty="0" smtClean="0">
                <a:solidFill>
                  <a:srgbClr val="FFFFFF"/>
                </a:solidFill>
              </a:rPr>
              <a:t>Hides </a:t>
            </a:r>
            <a:r>
              <a:rPr lang="en-US" i="1" dirty="0" smtClean="0">
                <a:solidFill>
                  <a:srgbClr val="FFFFFF"/>
                </a:solidFill>
                <a:latin typeface="Times New Roman"/>
                <a:cs typeface="Times New Roman"/>
              </a:rPr>
              <a:t>r</a:t>
            </a:r>
            <a:r>
              <a:rPr lang="en-US" dirty="0" smtClean="0">
                <a:solidFill>
                  <a:srgbClr val="FFFFFF"/>
                </a:solidFill>
              </a:rPr>
              <a:t> if input can’t be exhaustively searched</a:t>
            </a:r>
            <a:br>
              <a:rPr lang="en-US" dirty="0" smtClean="0">
                <a:solidFill>
                  <a:srgbClr val="FFFFFF"/>
                </a:solidFill>
              </a:rPr>
            </a:br>
            <a:r>
              <a:rPr lang="en-US" dirty="0" smtClean="0">
                <a:solidFill>
                  <a:srgbClr val="FFFFFF"/>
                </a:solidFill>
              </a:rPr>
              <a:t>(</a:t>
            </a:r>
            <a:r>
              <a:rPr lang="en-US" dirty="0" err="1" smtClean="0">
                <a:solidFill>
                  <a:srgbClr val="FFFFFF"/>
                </a:solidFill>
              </a:rPr>
              <a:t>superlogarithmic</a:t>
            </a:r>
            <a:r>
              <a:rPr lang="en-US" dirty="0" smtClean="0">
                <a:solidFill>
                  <a:srgbClr val="FFFFFF"/>
                </a:solidFill>
              </a:rPr>
              <a:t> entropy)</a:t>
            </a:r>
          </a:p>
          <a:p>
            <a:endParaRPr lang="en-US" dirty="0">
              <a:solidFill>
                <a:srgbClr val="FFFFFF"/>
              </a:solidFill>
            </a:endParaRPr>
          </a:p>
        </p:txBody>
      </p:sp>
      <p:sp>
        <p:nvSpPr>
          <p:cNvPr id="2" name="Title 1"/>
          <p:cNvSpPr>
            <a:spLocks noGrp="1"/>
          </p:cNvSpPr>
          <p:nvPr>
            <p:ph type="title"/>
          </p:nvPr>
        </p:nvSpPr>
        <p:spPr>
          <a:xfrm>
            <a:off x="457200" y="59175"/>
            <a:ext cx="8229600" cy="1143000"/>
          </a:xfrm>
        </p:spPr>
        <p:txBody>
          <a:bodyPr/>
          <a:lstStyle/>
          <a:p>
            <a:r>
              <a:rPr lang="en-US" dirty="0" smtClean="0"/>
              <a:t>Digital Lockers</a:t>
            </a:r>
            <a:endParaRPr lang="en-US" dirty="0"/>
          </a:p>
        </p:txBody>
      </p:sp>
      <p:sp>
        <p:nvSpPr>
          <p:cNvPr id="3" name="Content Placeholder 2"/>
          <p:cNvSpPr>
            <a:spLocks noGrp="1"/>
          </p:cNvSpPr>
          <p:nvPr>
            <p:ph idx="1"/>
          </p:nvPr>
        </p:nvSpPr>
        <p:spPr>
          <a:xfrm>
            <a:off x="457200" y="3390727"/>
            <a:ext cx="8229600" cy="2735436"/>
          </a:xfrm>
        </p:spPr>
        <p:txBody>
          <a:bodyPr>
            <a:normAutofit fontScale="85000" lnSpcReduction="10000"/>
          </a:bodyPr>
          <a:lstStyle/>
          <a:p>
            <a:r>
              <a:rPr lang="en-US" sz="2800" dirty="0" smtClean="0"/>
              <a:t>Q</a:t>
            </a:r>
            <a:r>
              <a:rPr lang="en-US" sz="2800" dirty="0"/>
              <a:t>: if you are going to use obfuscation, why bother?</a:t>
            </a:r>
            <a:br>
              <a:rPr lang="en-US" sz="2800" dirty="0"/>
            </a:br>
            <a:r>
              <a:rPr lang="en-US" sz="2800" dirty="0"/>
              <a:t>Why not just obfuscate the following program for </a:t>
            </a:r>
            <a:r>
              <a:rPr lang="en-US" sz="2800" i="1" dirty="0">
                <a:latin typeface="Times New Roman"/>
                <a:cs typeface="Times New Roman"/>
              </a:rPr>
              <a:t>p</a:t>
            </a:r>
            <a:endParaRPr lang="en-US" sz="2800" dirty="0"/>
          </a:p>
          <a:p>
            <a:pPr lvl="1"/>
            <a:r>
              <a:rPr lang="en-US" sz="2400" dirty="0"/>
              <a:t>If distance between </a:t>
            </a:r>
            <a:r>
              <a:rPr lang="en-US" sz="2400" i="1" dirty="0">
                <a:latin typeface="Times New Roman"/>
                <a:cs typeface="Times New Roman"/>
              </a:rPr>
              <a:t>w</a:t>
            </a:r>
            <a:r>
              <a:rPr lang="en-US" sz="2400" baseline="-25000" dirty="0">
                <a:latin typeface="Times New Roman"/>
                <a:cs typeface="Times New Roman"/>
              </a:rPr>
              <a:t>0  </a:t>
            </a:r>
            <a:r>
              <a:rPr lang="en-US" sz="2400" dirty="0"/>
              <a:t>and the input is less than </a:t>
            </a:r>
            <a:r>
              <a:rPr lang="en-US" sz="2400" i="1" dirty="0">
                <a:latin typeface="Times New Roman"/>
                <a:cs typeface="Times New Roman"/>
              </a:rPr>
              <a:t>t</a:t>
            </a:r>
            <a:r>
              <a:rPr lang="en-US" sz="2400" dirty="0"/>
              <a:t>, output </a:t>
            </a:r>
            <a:r>
              <a:rPr lang="en-US" sz="2400" i="1" dirty="0">
                <a:latin typeface="Times New Roman"/>
                <a:cs typeface="Times New Roman"/>
              </a:rPr>
              <a:t>r</a:t>
            </a:r>
          </a:p>
          <a:p>
            <a:pPr lvl="1"/>
            <a:r>
              <a:rPr lang="en-US" sz="2400" dirty="0"/>
              <a:t>Else output </a:t>
            </a:r>
            <a:r>
              <a:rPr lang="en-US" sz="2400" dirty="0">
                <a:sym typeface="Symbol"/>
              </a:rPr>
              <a:t></a:t>
            </a:r>
            <a:r>
              <a:rPr lang="en-US" sz="2400" dirty="0"/>
              <a:t> </a:t>
            </a:r>
          </a:p>
          <a:p>
            <a:pPr lvl="1"/>
            <a:endParaRPr lang="en-US" sz="2400" dirty="0"/>
          </a:p>
          <a:p>
            <a:r>
              <a:rPr lang="en-US" sz="2800" dirty="0"/>
              <a:t>A: you can do that [</a:t>
            </a:r>
            <a:r>
              <a:rPr lang="en-US" sz="2800" dirty="0" smtClean="0"/>
              <a:t>BitanskyCanettiKalaiPaneth14</a:t>
            </a:r>
            <a:r>
              <a:rPr lang="en-US" sz="2800" dirty="0"/>
              <a:t>],</a:t>
            </a:r>
            <a:br>
              <a:rPr lang="en-US" sz="2800" dirty="0"/>
            </a:br>
            <a:r>
              <a:rPr lang="en-US" sz="2800" dirty="0"/>
              <a:t> except it’s very impractical + has a very strong assumption</a:t>
            </a:r>
          </a:p>
          <a:p>
            <a:pPr lvl="1"/>
            <a:endParaRPr lang="en-US" dirty="0" smtClean="0">
              <a:sym typeface="Symbol"/>
            </a:endParaRPr>
          </a:p>
          <a:p>
            <a:endParaRPr lang="en-US" dirty="0"/>
          </a:p>
        </p:txBody>
      </p:sp>
      <p:grpSp>
        <p:nvGrpSpPr>
          <p:cNvPr id="5" name="Group 4"/>
          <p:cNvGrpSpPr/>
          <p:nvPr/>
        </p:nvGrpSpPr>
        <p:grpSpPr>
          <a:xfrm>
            <a:off x="6711283" y="881584"/>
            <a:ext cx="1186629" cy="1909285"/>
            <a:chOff x="166800" y="4578964"/>
            <a:chExt cx="1186629" cy="1909285"/>
          </a:xfrm>
        </p:grpSpPr>
        <p:pic>
          <p:nvPicPr>
            <p:cNvPr id="6" name="Picture 5"/>
            <p:cNvPicPr>
              <a:picLocks noChangeAspect="1"/>
            </p:cNvPicPr>
            <p:nvPr/>
          </p:nvPicPr>
          <p:blipFill>
            <a:blip r:embed="rId2"/>
            <a:stretch>
              <a:fillRect/>
            </a:stretch>
          </p:blipFill>
          <p:spPr>
            <a:xfrm>
              <a:off x="236691" y="4578964"/>
              <a:ext cx="959150" cy="1452913"/>
            </a:xfrm>
            <a:prstGeom prst="rect">
              <a:avLst/>
            </a:prstGeom>
          </p:spPr>
        </p:pic>
        <p:sp>
          <p:nvSpPr>
            <p:cNvPr id="7" name="Rectangle 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8" name="Rectangle 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Tree>
    <p:extLst>
      <p:ext uri="{BB962C8B-B14F-4D97-AF65-F5344CB8AC3E}">
        <p14:creationId xmlns:p14="http://schemas.microsoft.com/office/powerpoint/2010/main" val="1770637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693425"/>
            <a:ext cx="9434529" cy="2109782"/>
          </a:xfrm>
        </p:spPr>
        <p:txBody>
          <a:bodyPr>
            <a:noAutofit/>
          </a:bodyPr>
          <a:lstStyle/>
          <a:p>
            <a:r>
              <a:rPr lang="en-US" sz="2800" dirty="0" smtClean="0"/>
              <a:t>Handles sources with </a:t>
            </a:r>
            <a:r>
              <a:rPr lang="en-US" sz="2800" i="1" dirty="0" smtClean="0">
                <a:latin typeface="Times New Roman"/>
                <a:cs typeface="Times New Roman"/>
              </a:rPr>
              <a:t>t</a:t>
            </a:r>
            <a:r>
              <a:rPr lang="en-US" sz="2800" dirty="0" smtClean="0">
                <a:latin typeface="Times New Roman"/>
                <a:cs typeface="Times New Roman"/>
              </a:rPr>
              <a:t> &gt; </a:t>
            </a:r>
            <a:r>
              <a:rPr lang="en-US" sz="2800" i="1" dirty="0" smtClean="0">
                <a:latin typeface="Times New Roman"/>
                <a:cs typeface="Times New Roman"/>
              </a:rPr>
              <a:t>k</a:t>
            </a:r>
          </a:p>
          <a:p>
            <a:r>
              <a:rPr lang="en-US" sz="2800" dirty="0" smtClean="0"/>
              <a:t>For </a:t>
            </a:r>
            <a:r>
              <a:rPr lang="en-US" sz="2800" dirty="0"/>
              <a:t>correctness:  </a:t>
            </a:r>
            <a:r>
              <a:rPr lang="en-US" sz="2800" i="1" dirty="0" smtClean="0">
                <a:latin typeface="Times New Roman"/>
                <a:cs typeface="Times New Roman"/>
              </a:rPr>
              <a:t>t</a:t>
            </a:r>
            <a:r>
              <a:rPr lang="en-US" sz="2800" dirty="0" smtClean="0"/>
              <a:t> &lt; </a:t>
            </a:r>
            <a:r>
              <a:rPr lang="en-US" sz="2800" dirty="0"/>
              <a:t>constant fraction of </a:t>
            </a:r>
            <a:r>
              <a:rPr lang="en-US" sz="2800" dirty="0" smtClean="0"/>
              <a:t>symbols</a:t>
            </a:r>
          </a:p>
        </p:txBody>
      </p:sp>
      <p:grpSp>
        <p:nvGrpSpPr>
          <p:cNvPr id="11" name="Group 10"/>
          <p:cNvGrpSpPr/>
          <p:nvPr/>
        </p:nvGrpSpPr>
        <p:grpSpPr>
          <a:xfrm>
            <a:off x="166800" y="4832469"/>
            <a:ext cx="1186629" cy="1909285"/>
            <a:chOff x="166800" y="4578964"/>
            <a:chExt cx="1186629" cy="1909285"/>
          </a:xfrm>
        </p:grpSpPr>
        <p:pic>
          <p:nvPicPr>
            <p:cNvPr id="12" name="Picture 11"/>
            <p:cNvPicPr>
              <a:picLocks noChangeAspect="1"/>
            </p:cNvPicPr>
            <p:nvPr/>
          </p:nvPicPr>
          <p:blipFill>
            <a:blip r:embed="rId2"/>
            <a:stretch>
              <a:fillRect/>
            </a:stretch>
          </p:blipFill>
          <p:spPr>
            <a:xfrm>
              <a:off x="236691" y="4578964"/>
              <a:ext cx="959150" cy="1452913"/>
            </a:xfrm>
            <a:prstGeom prst="rect">
              <a:avLst/>
            </a:prstGeom>
          </p:spPr>
        </p:pic>
        <p:sp>
          <p:nvSpPr>
            <p:cNvPr id="13" name="Rectangle 1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14" name="Rectangle 1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5" name="Group 14"/>
          <p:cNvGrpSpPr/>
          <p:nvPr/>
        </p:nvGrpSpPr>
        <p:grpSpPr>
          <a:xfrm>
            <a:off x="1736123" y="4832469"/>
            <a:ext cx="1186629" cy="1909285"/>
            <a:chOff x="166800" y="4578964"/>
            <a:chExt cx="1186629" cy="1909285"/>
          </a:xfrm>
        </p:grpSpPr>
        <p:pic>
          <p:nvPicPr>
            <p:cNvPr id="16" name="Picture 15"/>
            <p:cNvPicPr>
              <a:picLocks noChangeAspect="1"/>
            </p:cNvPicPr>
            <p:nvPr/>
          </p:nvPicPr>
          <p:blipFill>
            <a:blip r:embed="rId2"/>
            <a:stretch>
              <a:fillRect/>
            </a:stretch>
          </p:blipFill>
          <p:spPr>
            <a:xfrm>
              <a:off x="236691" y="4578964"/>
              <a:ext cx="959150" cy="1452913"/>
            </a:xfrm>
            <a:prstGeom prst="rect">
              <a:avLst/>
            </a:prstGeom>
          </p:spPr>
        </p:pic>
        <p:sp>
          <p:nvSpPr>
            <p:cNvPr id="17" name="Rectangle 1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18" name="Rectangle 1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9" name="Group 18"/>
          <p:cNvGrpSpPr/>
          <p:nvPr/>
        </p:nvGrpSpPr>
        <p:grpSpPr>
          <a:xfrm>
            <a:off x="3305446" y="4832469"/>
            <a:ext cx="1186629" cy="1909285"/>
            <a:chOff x="166800" y="4578964"/>
            <a:chExt cx="1186629" cy="1909285"/>
          </a:xfrm>
        </p:grpSpPr>
        <p:pic>
          <p:nvPicPr>
            <p:cNvPr id="20" name="Picture 19"/>
            <p:cNvPicPr>
              <a:picLocks noChangeAspect="1"/>
            </p:cNvPicPr>
            <p:nvPr/>
          </p:nvPicPr>
          <p:blipFill>
            <a:blip r:embed="rId2"/>
            <a:stretch>
              <a:fillRect/>
            </a:stretch>
          </p:blipFill>
          <p:spPr>
            <a:xfrm>
              <a:off x="236691" y="4578964"/>
              <a:ext cx="959150" cy="1452913"/>
            </a:xfrm>
            <a:prstGeom prst="rect">
              <a:avLst/>
            </a:prstGeom>
          </p:spPr>
        </p:pic>
        <p:sp>
          <p:nvSpPr>
            <p:cNvPr id="21" name="Rectangle 20"/>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22" name="Rectangle 21"/>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3" name="Group 22"/>
          <p:cNvGrpSpPr/>
          <p:nvPr/>
        </p:nvGrpSpPr>
        <p:grpSpPr>
          <a:xfrm>
            <a:off x="4874769" y="4832469"/>
            <a:ext cx="1186629" cy="1909285"/>
            <a:chOff x="166800" y="4578964"/>
            <a:chExt cx="1186629" cy="1909285"/>
          </a:xfrm>
        </p:grpSpPr>
        <p:pic>
          <p:nvPicPr>
            <p:cNvPr id="24" name="Picture 23"/>
            <p:cNvPicPr>
              <a:picLocks noChangeAspect="1"/>
            </p:cNvPicPr>
            <p:nvPr/>
          </p:nvPicPr>
          <p:blipFill>
            <a:blip r:embed="rId2"/>
            <a:stretch>
              <a:fillRect/>
            </a:stretch>
          </p:blipFill>
          <p:spPr>
            <a:xfrm>
              <a:off x="236691" y="4578964"/>
              <a:ext cx="959150" cy="1452913"/>
            </a:xfrm>
            <a:prstGeom prst="rect">
              <a:avLst/>
            </a:prstGeom>
          </p:spPr>
        </p:pic>
        <p:sp>
          <p:nvSpPr>
            <p:cNvPr id="25" name="Rectangle 24"/>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6</a:t>
              </a:r>
              <a:endParaRPr lang="en-US" sz="2800" dirty="0"/>
            </a:p>
          </p:txBody>
        </p:sp>
        <p:sp>
          <p:nvSpPr>
            <p:cNvPr id="26" name="Rectangle 25"/>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7" name="Group 26"/>
          <p:cNvGrpSpPr/>
          <p:nvPr/>
        </p:nvGrpSpPr>
        <p:grpSpPr>
          <a:xfrm>
            <a:off x="6444092" y="4832469"/>
            <a:ext cx="1186629" cy="1909285"/>
            <a:chOff x="166800" y="4578964"/>
            <a:chExt cx="1186629" cy="1909285"/>
          </a:xfrm>
        </p:grpSpPr>
        <p:pic>
          <p:nvPicPr>
            <p:cNvPr id="28" name="Picture 27"/>
            <p:cNvPicPr>
              <a:picLocks noChangeAspect="1"/>
            </p:cNvPicPr>
            <p:nvPr/>
          </p:nvPicPr>
          <p:blipFill>
            <a:blip r:embed="rId2"/>
            <a:stretch>
              <a:fillRect/>
            </a:stretch>
          </p:blipFill>
          <p:spPr>
            <a:xfrm>
              <a:off x="236691" y="4578964"/>
              <a:ext cx="959150" cy="1452913"/>
            </a:xfrm>
            <a:prstGeom prst="rect">
              <a:avLst/>
            </a:prstGeom>
          </p:spPr>
        </p:pic>
        <p:sp>
          <p:nvSpPr>
            <p:cNvPr id="29" name="Rectangle 28"/>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7</a:t>
              </a:r>
              <a:endParaRPr lang="en-US" sz="2800" dirty="0"/>
            </a:p>
          </p:txBody>
        </p:sp>
        <p:sp>
          <p:nvSpPr>
            <p:cNvPr id="30" name="Rectangle 29"/>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31" name="Group 30"/>
          <p:cNvGrpSpPr/>
          <p:nvPr/>
        </p:nvGrpSpPr>
        <p:grpSpPr>
          <a:xfrm>
            <a:off x="8013416" y="4832469"/>
            <a:ext cx="1186629" cy="1909285"/>
            <a:chOff x="166800" y="4578964"/>
            <a:chExt cx="1186629" cy="1909285"/>
          </a:xfrm>
        </p:grpSpPr>
        <p:pic>
          <p:nvPicPr>
            <p:cNvPr id="32" name="Picture 31"/>
            <p:cNvPicPr>
              <a:picLocks noChangeAspect="1"/>
            </p:cNvPicPr>
            <p:nvPr/>
          </p:nvPicPr>
          <p:blipFill>
            <a:blip r:embed="rId2"/>
            <a:stretch>
              <a:fillRect/>
            </a:stretch>
          </p:blipFill>
          <p:spPr>
            <a:xfrm>
              <a:off x="236691" y="4578964"/>
              <a:ext cx="959150" cy="1452913"/>
            </a:xfrm>
            <a:prstGeom prst="rect">
              <a:avLst/>
            </a:prstGeom>
          </p:spPr>
        </p:pic>
        <p:sp>
          <p:nvSpPr>
            <p:cNvPr id="33" name="Rectangle 3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34" name="Rectangle 3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Tree>
    <p:extLst>
      <p:ext uri="{BB962C8B-B14F-4D97-AF65-F5344CB8AC3E}">
        <p14:creationId xmlns:p14="http://schemas.microsoft.com/office/powerpoint/2010/main" val="2368713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693425"/>
            <a:ext cx="9434529" cy="1286486"/>
          </a:xfrm>
        </p:spPr>
        <p:txBody>
          <a:bodyPr>
            <a:noAutofit/>
          </a:bodyPr>
          <a:lstStyle/>
          <a:p>
            <a:r>
              <a:rPr lang="en-US" sz="2800" dirty="0"/>
              <a:t>Handles sources with </a:t>
            </a:r>
            <a:r>
              <a:rPr lang="en-US" sz="2800" i="1" dirty="0">
                <a:latin typeface="Times New Roman"/>
                <a:cs typeface="Times New Roman"/>
              </a:rPr>
              <a:t>t</a:t>
            </a:r>
            <a:r>
              <a:rPr lang="en-US" sz="2800" dirty="0">
                <a:latin typeface="Times New Roman"/>
                <a:cs typeface="Times New Roman"/>
              </a:rPr>
              <a:t> &gt; </a:t>
            </a:r>
            <a:r>
              <a:rPr lang="en-US" sz="2800" i="1" dirty="0">
                <a:latin typeface="Times New Roman"/>
                <a:cs typeface="Times New Roman"/>
              </a:rPr>
              <a:t>k</a:t>
            </a:r>
          </a:p>
          <a:p>
            <a:r>
              <a:rPr lang="en-US" sz="2800" dirty="0" smtClean="0"/>
              <a:t>For </a:t>
            </a:r>
            <a:r>
              <a:rPr lang="en-US" sz="2800" dirty="0"/>
              <a:t>correctness:  </a:t>
            </a:r>
            <a:r>
              <a:rPr lang="en-US" sz="2800" i="1" dirty="0" smtClean="0">
                <a:latin typeface="Times New Roman"/>
                <a:cs typeface="Times New Roman"/>
              </a:rPr>
              <a:t>t</a:t>
            </a:r>
            <a:r>
              <a:rPr lang="en-US" sz="2800" dirty="0" smtClean="0"/>
              <a:t> &lt; </a:t>
            </a:r>
            <a:r>
              <a:rPr lang="en-US" sz="2800" dirty="0"/>
              <a:t>constant fraction of </a:t>
            </a:r>
            <a:r>
              <a:rPr lang="en-US" sz="2800" dirty="0" smtClean="0"/>
              <a:t>symbols</a:t>
            </a:r>
          </a:p>
        </p:txBody>
      </p:sp>
      <p:grpSp>
        <p:nvGrpSpPr>
          <p:cNvPr id="11" name="Group 10"/>
          <p:cNvGrpSpPr/>
          <p:nvPr/>
        </p:nvGrpSpPr>
        <p:grpSpPr>
          <a:xfrm>
            <a:off x="166800" y="4832469"/>
            <a:ext cx="1186629" cy="1909285"/>
            <a:chOff x="166800" y="4578964"/>
            <a:chExt cx="1186629" cy="1909285"/>
          </a:xfrm>
        </p:grpSpPr>
        <p:pic>
          <p:nvPicPr>
            <p:cNvPr id="12" name="Picture 11"/>
            <p:cNvPicPr>
              <a:picLocks noChangeAspect="1"/>
            </p:cNvPicPr>
            <p:nvPr/>
          </p:nvPicPr>
          <p:blipFill>
            <a:blip r:embed="rId3"/>
            <a:stretch>
              <a:fillRect/>
            </a:stretch>
          </p:blipFill>
          <p:spPr>
            <a:xfrm>
              <a:off x="236691" y="4578964"/>
              <a:ext cx="959150" cy="1452913"/>
            </a:xfrm>
            <a:prstGeom prst="rect">
              <a:avLst/>
            </a:prstGeom>
          </p:spPr>
        </p:pic>
        <p:sp>
          <p:nvSpPr>
            <p:cNvPr id="13" name="Rectangle 1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1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14" name="Rectangle 1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5" name="Group 14"/>
          <p:cNvGrpSpPr/>
          <p:nvPr/>
        </p:nvGrpSpPr>
        <p:grpSpPr>
          <a:xfrm>
            <a:off x="1736123" y="4832469"/>
            <a:ext cx="1186629" cy="1909285"/>
            <a:chOff x="166800" y="4578964"/>
            <a:chExt cx="1186629" cy="1909285"/>
          </a:xfrm>
        </p:grpSpPr>
        <p:pic>
          <p:nvPicPr>
            <p:cNvPr id="16" name="Picture 15"/>
            <p:cNvPicPr>
              <a:picLocks noChangeAspect="1"/>
            </p:cNvPicPr>
            <p:nvPr/>
          </p:nvPicPr>
          <p:blipFill>
            <a:blip r:embed="rId3"/>
            <a:stretch>
              <a:fillRect/>
            </a:stretch>
          </p:blipFill>
          <p:spPr>
            <a:xfrm>
              <a:off x="236691" y="4578964"/>
              <a:ext cx="959150" cy="1452913"/>
            </a:xfrm>
            <a:prstGeom prst="rect">
              <a:avLst/>
            </a:prstGeom>
          </p:spPr>
        </p:pic>
        <p:sp>
          <p:nvSpPr>
            <p:cNvPr id="17" name="Rectangle 16"/>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9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18" name="Rectangle 17"/>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19" name="Group 18"/>
          <p:cNvGrpSpPr/>
          <p:nvPr/>
        </p:nvGrpSpPr>
        <p:grpSpPr>
          <a:xfrm>
            <a:off x="3305446" y="4832469"/>
            <a:ext cx="1186629" cy="1909285"/>
            <a:chOff x="166800" y="4578964"/>
            <a:chExt cx="1186629" cy="1909285"/>
          </a:xfrm>
        </p:grpSpPr>
        <p:pic>
          <p:nvPicPr>
            <p:cNvPr id="20" name="Picture 19"/>
            <p:cNvPicPr>
              <a:picLocks noChangeAspect="1"/>
            </p:cNvPicPr>
            <p:nvPr/>
          </p:nvPicPr>
          <p:blipFill>
            <a:blip r:embed="rId3"/>
            <a:stretch>
              <a:fillRect/>
            </a:stretch>
          </p:blipFill>
          <p:spPr>
            <a:xfrm>
              <a:off x="236691" y="4578964"/>
              <a:ext cx="959150" cy="1452913"/>
            </a:xfrm>
            <a:prstGeom prst="rect">
              <a:avLst/>
            </a:prstGeom>
          </p:spPr>
        </p:pic>
        <p:sp>
          <p:nvSpPr>
            <p:cNvPr id="21" name="Rectangle 20"/>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4 </a:t>
              </a:r>
              <a:r>
                <a:rPr lang="en-US" sz="2800" i="1" dirty="0" smtClean="0">
                  <a:latin typeface="Times New Roman"/>
                  <a:cs typeface="Times New Roman"/>
                </a:rPr>
                <a:t>a</a:t>
              </a:r>
              <a:r>
                <a:rPr lang="en-US" sz="2800" baseline="-25000" dirty="0" smtClean="0">
                  <a:latin typeface="Times New Roman"/>
                  <a:cs typeface="Times New Roman"/>
                </a:rPr>
                <a:t>5</a:t>
              </a:r>
              <a:endParaRPr lang="en-US" sz="2800" dirty="0"/>
            </a:p>
          </p:txBody>
        </p:sp>
        <p:sp>
          <p:nvSpPr>
            <p:cNvPr id="22" name="Rectangle 21"/>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3" name="Group 22"/>
          <p:cNvGrpSpPr/>
          <p:nvPr/>
        </p:nvGrpSpPr>
        <p:grpSpPr>
          <a:xfrm>
            <a:off x="4874769" y="4832469"/>
            <a:ext cx="1186629" cy="1909285"/>
            <a:chOff x="166800" y="4578964"/>
            <a:chExt cx="1186629" cy="1909285"/>
          </a:xfrm>
        </p:grpSpPr>
        <p:pic>
          <p:nvPicPr>
            <p:cNvPr id="24" name="Picture 23"/>
            <p:cNvPicPr>
              <a:picLocks noChangeAspect="1"/>
            </p:cNvPicPr>
            <p:nvPr/>
          </p:nvPicPr>
          <p:blipFill>
            <a:blip r:embed="rId3"/>
            <a:stretch>
              <a:fillRect/>
            </a:stretch>
          </p:blipFill>
          <p:spPr>
            <a:xfrm>
              <a:off x="236691" y="4578964"/>
              <a:ext cx="959150" cy="1452913"/>
            </a:xfrm>
            <a:prstGeom prst="rect">
              <a:avLst/>
            </a:prstGeom>
          </p:spPr>
        </p:pic>
        <p:sp>
          <p:nvSpPr>
            <p:cNvPr id="25" name="Rectangle 24"/>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a:latin typeface="Times New Roman"/>
                  <a:cs typeface="Times New Roman"/>
                </a:rPr>
                <a:t>7</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5</a:t>
              </a:r>
              <a:r>
                <a:rPr lang="en-US" sz="2800" baseline="-25000" dirty="0" smtClean="0">
                  <a:latin typeface="Times New Roman"/>
                  <a:cs typeface="Times New Roman"/>
                </a:rPr>
                <a:t> </a:t>
              </a:r>
              <a:r>
                <a:rPr lang="en-US" sz="2800" i="1" dirty="0" smtClean="0">
                  <a:latin typeface="Times New Roman"/>
                  <a:cs typeface="Times New Roman"/>
                </a:rPr>
                <a:t>a</a:t>
              </a:r>
              <a:r>
                <a:rPr lang="en-US" sz="2800" baseline="-25000" dirty="0">
                  <a:latin typeface="Times New Roman"/>
                  <a:cs typeface="Times New Roman"/>
                </a:rPr>
                <a:t>6</a:t>
              </a:r>
              <a:endParaRPr lang="en-US" sz="2800" dirty="0"/>
            </a:p>
          </p:txBody>
        </p:sp>
        <p:sp>
          <p:nvSpPr>
            <p:cNvPr id="26" name="Rectangle 25"/>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27" name="Group 26"/>
          <p:cNvGrpSpPr/>
          <p:nvPr/>
        </p:nvGrpSpPr>
        <p:grpSpPr>
          <a:xfrm>
            <a:off x="6444092" y="4832469"/>
            <a:ext cx="1186629" cy="1909285"/>
            <a:chOff x="166800" y="4578964"/>
            <a:chExt cx="1186629" cy="1909285"/>
          </a:xfrm>
        </p:grpSpPr>
        <p:pic>
          <p:nvPicPr>
            <p:cNvPr id="28" name="Picture 27"/>
            <p:cNvPicPr>
              <a:picLocks noChangeAspect="1"/>
            </p:cNvPicPr>
            <p:nvPr/>
          </p:nvPicPr>
          <p:blipFill>
            <a:blip r:embed="rId3"/>
            <a:stretch>
              <a:fillRect/>
            </a:stretch>
          </p:blipFill>
          <p:spPr>
            <a:xfrm>
              <a:off x="236691" y="4578964"/>
              <a:ext cx="959150" cy="1452913"/>
            </a:xfrm>
            <a:prstGeom prst="rect">
              <a:avLst/>
            </a:prstGeom>
          </p:spPr>
        </p:pic>
        <p:sp>
          <p:nvSpPr>
            <p:cNvPr id="29" name="Rectangle 28"/>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2 </a:t>
              </a:r>
              <a:r>
                <a:rPr lang="en-US" sz="2800" i="1" dirty="0" smtClean="0">
                  <a:latin typeface="Times New Roman"/>
                  <a:cs typeface="Times New Roman"/>
                </a:rPr>
                <a:t>a</a:t>
              </a:r>
              <a:r>
                <a:rPr lang="en-US" sz="2800" baseline="-25000" dirty="0" smtClean="0">
                  <a:latin typeface="Times New Roman"/>
                  <a:cs typeface="Times New Roman"/>
                </a:rPr>
                <a:t>8 </a:t>
              </a:r>
              <a:r>
                <a:rPr lang="en-US" sz="2800" i="1" dirty="0" smtClean="0">
                  <a:latin typeface="Times New Roman"/>
                  <a:cs typeface="Times New Roman"/>
                </a:rPr>
                <a:t>a</a:t>
              </a:r>
              <a:r>
                <a:rPr lang="en-US" sz="2800" baseline="-25000" dirty="0" smtClean="0">
                  <a:latin typeface="Times New Roman"/>
                  <a:cs typeface="Times New Roman"/>
                </a:rPr>
                <a:t>7</a:t>
              </a:r>
              <a:endParaRPr lang="en-US" sz="2800" dirty="0"/>
            </a:p>
          </p:txBody>
        </p:sp>
        <p:sp>
          <p:nvSpPr>
            <p:cNvPr id="30" name="Rectangle 29"/>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grpSp>
        <p:nvGrpSpPr>
          <p:cNvPr id="31" name="Group 30"/>
          <p:cNvGrpSpPr/>
          <p:nvPr/>
        </p:nvGrpSpPr>
        <p:grpSpPr>
          <a:xfrm>
            <a:off x="8013416" y="4832469"/>
            <a:ext cx="1186629" cy="1909285"/>
            <a:chOff x="166800" y="4578964"/>
            <a:chExt cx="1186629" cy="1909285"/>
          </a:xfrm>
        </p:grpSpPr>
        <p:pic>
          <p:nvPicPr>
            <p:cNvPr id="32" name="Picture 31"/>
            <p:cNvPicPr>
              <a:picLocks noChangeAspect="1"/>
            </p:cNvPicPr>
            <p:nvPr/>
          </p:nvPicPr>
          <p:blipFill>
            <a:blip r:embed="rId3"/>
            <a:stretch>
              <a:fillRect/>
            </a:stretch>
          </p:blipFill>
          <p:spPr>
            <a:xfrm>
              <a:off x="236691" y="4578964"/>
              <a:ext cx="959150" cy="1452913"/>
            </a:xfrm>
            <a:prstGeom prst="rect">
              <a:avLst/>
            </a:prstGeom>
          </p:spPr>
        </p:pic>
        <p:sp>
          <p:nvSpPr>
            <p:cNvPr id="33" name="Rectangle 32"/>
            <p:cNvSpPr/>
            <p:nvPr/>
          </p:nvSpPr>
          <p:spPr>
            <a:xfrm>
              <a:off x="166800" y="5965029"/>
              <a:ext cx="1186629" cy="523220"/>
            </a:xfrm>
            <a:prstGeom prst="rect">
              <a:avLst/>
            </a:prstGeom>
          </p:spPr>
          <p:txBody>
            <a:bodyPr wrap="square">
              <a:spAutoFit/>
            </a:bodyPr>
            <a:lstStyle/>
            <a:p>
              <a:r>
                <a:rPr lang="en-US" sz="2800" i="1" dirty="0" smtClean="0">
                  <a:latin typeface="Times New Roman"/>
                  <a:cs typeface="Times New Roman"/>
                </a:rPr>
                <a:t>a</a:t>
              </a:r>
              <a:r>
                <a:rPr lang="en-US" sz="2800" baseline="-25000" dirty="0" smtClean="0">
                  <a:latin typeface="Times New Roman"/>
                  <a:cs typeface="Times New Roman"/>
                </a:rPr>
                <a:t>3 </a:t>
              </a:r>
              <a:r>
                <a:rPr lang="en-US" sz="2800" i="1" dirty="0" smtClean="0">
                  <a:latin typeface="Times New Roman"/>
                  <a:cs typeface="Times New Roman"/>
                </a:rPr>
                <a:t>a</a:t>
              </a:r>
              <a:r>
                <a:rPr lang="en-US" sz="2800" baseline="-25000" dirty="0" smtClean="0">
                  <a:latin typeface="Times New Roman"/>
                  <a:cs typeface="Times New Roman"/>
                </a:rPr>
                <a:t>5 </a:t>
              </a:r>
              <a:r>
                <a:rPr lang="en-US" sz="2800" i="1" dirty="0" smtClean="0">
                  <a:latin typeface="Times New Roman"/>
                  <a:cs typeface="Times New Roman"/>
                </a:rPr>
                <a:t>a</a:t>
              </a:r>
              <a:r>
                <a:rPr lang="en-US" sz="2800" baseline="-25000" dirty="0" smtClean="0">
                  <a:latin typeface="Times New Roman"/>
                  <a:cs typeface="Times New Roman"/>
                </a:rPr>
                <a:t>2</a:t>
              </a:r>
              <a:endParaRPr lang="en-US" sz="2800" dirty="0"/>
            </a:p>
          </p:txBody>
        </p:sp>
        <p:sp>
          <p:nvSpPr>
            <p:cNvPr id="34" name="Rectangle 33"/>
            <p:cNvSpPr/>
            <p:nvPr/>
          </p:nvSpPr>
          <p:spPr>
            <a:xfrm>
              <a:off x="393809" y="4658276"/>
              <a:ext cx="391514" cy="523220"/>
            </a:xfrm>
            <a:prstGeom prst="rect">
              <a:avLst/>
            </a:prstGeom>
          </p:spPr>
          <p:txBody>
            <a:bodyPr wrap="square">
              <a:spAutoFit/>
            </a:bodyPr>
            <a:lstStyle/>
            <a:p>
              <a:r>
                <a:rPr lang="en-US" sz="2800" i="1" dirty="0" smtClean="0">
                  <a:latin typeface="Times New Roman"/>
                  <a:cs typeface="Times New Roman"/>
                </a:rPr>
                <a:t>r</a:t>
              </a:r>
              <a:endParaRPr lang="en-US" sz="2800" dirty="0"/>
            </a:p>
          </p:txBody>
        </p:sp>
      </p:grpSp>
      <p:sp>
        <p:nvSpPr>
          <p:cNvPr id="35" name="Rectangle 36"/>
          <p:cNvSpPr>
            <a:spLocks noChangeArrowheads="1"/>
          </p:cNvSpPr>
          <p:nvPr/>
        </p:nvSpPr>
        <p:spPr bwMode="auto">
          <a:xfrm>
            <a:off x="393809" y="1979912"/>
            <a:ext cx="4098266" cy="1802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latin typeface="Calibri"/>
                <a:cs typeface="Calibri"/>
              </a:rPr>
              <a:t>Construction 2:</a:t>
            </a:r>
          </a:p>
          <a:p>
            <a:pPr>
              <a:defRPr/>
            </a:pPr>
            <a:endParaRPr lang="en-US" sz="2400" b="1" dirty="0" smtClean="0">
              <a:latin typeface="Calibri"/>
              <a:cs typeface="Calibri"/>
            </a:endParaRPr>
          </a:p>
          <a:p>
            <a:pPr>
              <a:defRPr/>
            </a:pPr>
            <a:r>
              <a:rPr lang="en-US" sz="2400" b="1" dirty="0" smtClean="0">
                <a:latin typeface="Calibri"/>
                <a:cs typeface="Calibri"/>
              </a:rPr>
              <a:t>Supports </a:t>
            </a:r>
            <a:r>
              <a:rPr lang="en-US" sz="2400" b="1" i="1" dirty="0" smtClean="0">
                <a:latin typeface="Times New Roman"/>
                <a:cs typeface="Times New Roman"/>
              </a:rPr>
              <a:t>t</a:t>
            </a:r>
            <a:r>
              <a:rPr lang="en-US" sz="2400" b="1" dirty="0" smtClean="0">
                <a:latin typeface="Times New Roman"/>
                <a:cs typeface="Times New Roman"/>
              </a:rPr>
              <a:t>=</a:t>
            </a:r>
            <a:r>
              <a:rPr lang="en-US" sz="2400" b="1" dirty="0" smtClean="0">
                <a:latin typeface="Calibri"/>
                <a:cs typeface="Calibri"/>
              </a:rPr>
              <a:t> constant fraction but only for really large alphabets</a:t>
            </a:r>
          </a:p>
        </p:txBody>
      </p:sp>
      <p:sp>
        <p:nvSpPr>
          <p:cNvPr id="36" name="Rectangle 36"/>
          <p:cNvSpPr>
            <a:spLocks noChangeArrowheads="1"/>
          </p:cNvSpPr>
          <p:nvPr/>
        </p:nvSpPr>
        <p:spPr bwMode="auto">
          <a:xfrm>
            <a:off x="4744505" y="1979911"/>
            <a:ext cx="4297952" cy="180240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latin typeface="Calibri"/>
                <a:cs typeface="Calibri"/>
              </a:rPr>
              <a:t>Construction 3:</a:t>
            </a:r>
          </a:p>
          <a:p>
            <a:pPr>
              <a:defRPr/>
            </a:pPr>
            <a:endParaRPr lang="en-US" sz="2800" b="1" dirty="0" smtClean="0">
              <a:latin typeface="Calibri"/>
              <a:cs typeface="Calibri"/>
            </a:endParaRPr>
          </a:p>
          <a:p>
            <a:pPr>
              <a:defRPr/>
            </a:pPr>
            <a:r>
              <a:rPr lang="en-US" sz="2800" b="1" dirty="0" smtClean="0">
                <a:latin typeface="Calibri"/>
                <a:cs typeface="Calibri"/>
              </a:rPr>
              <a:t>Similar parameters but info-theoretic security </a:t>
            </a:r>
          </a:p>
        </p:txBody>
      </p:sp>
      <p:sp>
        <p:nvSpPr>
          <p:cNvPr id="37" name="Rectangle 36"/>
          <p:cNvSpPr>
            <a:spLocks noChangeArrowheads="1"/>
          </p:cNvSpPr>
          <p:nvPr/>
        </p:nvSpPr>
        <p:spPr bwMode="auto">
          <a:xfrm>
            <a:off x="393809" y="4010581"/>
            <a:ext cx="8648648" cy="71389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latin typeface="Calibri"/>
                <a:cs typeface="Calibri"/>
              </a:rPr>
              <a:t>Why did I tell you about computation constructional?</a:t>
            </a:r>
          </a:p>
        </p:txBody>
      </p:sp>
    </p:spTree>
    <p:extLst>
      <p:ext uri="{BB962C8B-B14F-4D97-AF65-F5344CB8AC3E}">
        <p14:creationId xmlns:p14="http://schemas.microsoft.com/office/powerpoint/2010/main" val="1937430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781313"/>
            <a:ext cx="9434529" cy="2109782"/>
          </a:xfrm>
        </p:spPr>
        <p:txBody>
          <a:bodyPr>
            <a:noAutofit/>
          </a:bodyPr>
          <a:lstStyle/>
          <a:p>
            <a:r>
              <a:rPr lang="en-US" dirty="0" smtClean="0"/>
              <a:t>It is reusable!</a:t>
            </a:r>
          </a:p>
          <a:p>
            <a:pPr lvl="1"/>
            <a:r>
              <a:rPr lang="en-US" dirty="0" smtClean="0"/>
              <a:t>Same source can be enrolled multiple times </a:t>
            </a:r>
            <a:br>
              <a:rPr lang="en-US" dirty="0" smtClean="0"/>
            </a:br>
            <a:r>
              <a:rPr lang="en-US" dirty="0" smtClean="0"/>
              <a:t>with multiple independent services</a:t>
            </a:r>
          </a:p>
        </p:txBody>
      </p:sp>
      <p:grpSp>
        <p:nvGrpSpPr>
          <p:cNvPr id="6" name="Group 5"/>
          <p:cNvGrpSpPr/>
          <p:nvPr/>
        </p:nvGrpSpPr>
        <p:grpSpPr>
          <a:xfrm>
            <a:off x="1594076" y="2446843"/>
            <a:ext cx="3906224" cy="1341150"/>
            <a:chOff x="1594076" y="2446843"/>
            <a:chExt cx="3906224" cy="1341150"/>
          </a:xfrm>
        </p:grpSpPr>
        <p:sp>
          <p:nvSpPr>
            <p:cNvPr id="35" name="Rectangle 34"/>
            <p:cNvSpPr/>
            <p:nvPr/>
          </p:nvSpPr>
          <p:spPr>
            <a:xfrm>
              <a:off x="4529639" y="2446843"/>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cxnSp>
          <p:nvCxnSpPr>
            <p:cNvPr id="37" name="Straight Arrow Connector 36"/>
            <p:cNvCxnSpPr/>
            <p:nvPr/>
          </p:nvCxnSpPr>
          <p:spPr bwMode="auto">
            <a:xfrm flipV="1">
              <a:off x="1723965" y="324688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8" name="Straight Arrow Connector 37"/>
            <p:cNvCxnSpPr/>
            <p:nvPr/>
          </p:nvCxnSpPr>
          <p:spPr bwMode="auto">
            <a:xfrm>
              <a:off x="3851876" y="29475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39" name="Straight Arrow Connector 38"/>
            <p:cNvCxnSpPr/>
            <p:nvPr/>
          </p:nvCxnSpPr>
          <p:spPr bwMode="auto">
            <a:xfrm>
              <a:off x="3851875" y="3620640"/>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40" name="TextBox 39"/>
            <p:cNvSpPr txBox="1"/>
            <p:nvPr/>
          </p:nvSpPr>
          <p:spPr>
            <a:xfrm>
              <a:off x="1792812" y="2654237"/>
              <a:ext cx="588739" cy="523220"/>
            </a:xfrm>
            <a:prstGeom prst="rect">
              <a:avLst/>
            </a:prstGeom>
            <a:solidFill>
              <a:srgbClr val="FFFFFF"/>
            </a:solidFill>
            <a:ln>
              <a:noFill/>
            </a:ln>
          </p:spPr>
          <p:txBody>
            <a:bodyPr wrap="none" rtlCol="0">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41" name="TextBox 40"/>
            <p:cNvSpPr txBox="1"/>
            <p:nvPr/>
          </p:nvSpPr>
          <p:spPr>
            <a:xfrm>
              <a:off x="4536227" y="2473123"/>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42" name="TextBox 41"/>
            <p:cNvSpPr txBox="1"/>
            <p:nvPr/>
          </p:nvSpPr>
          <p:spPr>
            <a:xfrm>
              <a:off x="4446874" y="3081415"/>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43" name="Oval 42"/>
            <p:cNvSpPr/>
            <p:nvPr/>
          </p:nvSpPr>
          <p:spPr bwMode="auto">
            <a:xfrm>
              <a:off x="1594076" y="319447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p:txBody>
        </p:sp>
        <p:sp>
          <p:nvSpPr>
            <p:cNvPr id="46" name="Trapezoid 45"/>
            <p:cNvSpPr/>
            <p:nvPr/>
          </p:nvSpPr>
          <p:spPr bwMode="auto">
            <a:xfrm rot="5400000">
              <a:off x="2679545" y="2615663"/>
              <a:ext cx="1042058" cy="130260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Arial Narrow" charset="0"/>
                <a:ea typeface="ＭＳ Ｐゴシック" charset="0"/>
              </a:endParaRPr>
            </a:p>
          </p:txBody>
        </p:sp>
        <p:sp>
          <p:nvSpPr>
            <p:cNvPr id="47" name="TextBox 46"/>
            <p:cNvSpPr txBox="1"/>
            <p:nvPr/>
          </p:nvSpPr>
          <p:spPr>
            <a:xfrm>
              <a:off x="2826264" y="2985273"/>
              <a:ext cx="902578" cy="523220"/>
            </a:xfrm>
            <a:prstGeom prst="rect">
              <a:avLst/>
            </a:prstGeom>
            <a:noFill/>
          </p:spPr>
          <p:txBody>
            <a:bodyPr wrap="none" rtlCol="0">
              <a:spAutoFit/>
            </a:bodyPr>
            <a:lstStyle/>
            <a:p>
              <a:r>
                <a:rPr lang="en-US" sz="2800" i="1" dirty="0" smtClean="0">
                  <a:latin typeface="Times New Roman"/>
                  <a:cs typeface="Times New Roman"/>
                </a:rPr>
                <a:t>Gen</a:t>
              </a:r>
              <a:endParaRPr lang="en-US" sz="2800" i="1" dirty="0">
                <a:latin typeface="Times New Roman"/>
                <a:cs typeface="Times New Roman"/>
              </a:endParaRPr>
            </a:p>
          </p:txBody>
        </p:sp>
      </p:grpSp>
      <p:grpSp>
        <p:nvGrpSpPr>
          <p:cNvPr id="7" name="Group 6"/>
          <p:cNvGrpSpPr/>
          <p:nvPr/>
        </p:nvGrpSpPr>
        <p:grpSpPr>
          <a:xfrm>
            <a:off x="1594077" y="3895504"/>
            <a:ext cx="3906224" cy="1341150"/>
            <a:chOff x="1594077" y="3895504"/>
            <a:chExt cx="3906224" cy="1341150"/>
          </a:xfrm>
        </p:grpSpPr>
        <p:sp>
          <p:nvSpPr>
            <p:cNvPr id="48" name="Rectangle 47"/>
            <p:cNvSpPr/>
            <p:nvPr/>
          </p:nvSpPr>
          <p:spPr>
            <a:xfrm>
              <a:off x="4529640" y="3895504"/>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cxnSp>
          <p:nvCxnSpPr>
            <p:cNvPr id="49" name="Straight Arrow Connector 48"/>
            <p:cNvCxnSpPr/>
            <p:nvPr/>
          </p:nvCxnSpPr>
          <p:spPr bwMode="auto">
            <a:xfrm flipV="1">
              <a:off x="1723966" y="4695544"/>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0" name="Straight Arrow Connector 49"/>
            <p:cNvCxnSpPr/>
            <p:nvPr/>
          </p:nvCxnSpPr>
          <p:spPr bwMode="auto">
            <a:xfrm>
              <a:off x="3851877" y="4396182"/>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51" name="Straight Arrow Connector 50"/>
            <p:cNvCxnSpPr/>
            <p:nvPr/>
          </p:nvCxnSpPr>
          <p:spPr bwMode="auto">
            <a:xfrm>
              <a:off x="3851876" y="506930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52" name="TextBox 51"/>
            <p:cNvSpPr txBox="1"/>
            <p:nvPr/>
          </p:nvSpPr>
          <p:spPr>
            <a:xfrm>
              <a:off x="1792813" y="4102898"/>
              <a:ext cx="678391" cy="523220"/>
            </a:xfrm>
            <a:prstGeom prst="rect">
              <a:avLst/>
            </a:prstGeom>
            <a:solidFill>
              <a:srgbClr val="FFFFFF"/>
            </a:solidFill>
            <a:ln>
              <a:noFill/>
            </a:ln>
          </p:spPr>
          <p:txBody>
            <a:bodyPr wrap="none" rtlCol="0">
              <a:spAutoFit/>
            </a:bodyPr>
            <a:lstStyle/>
            <a:p>
              <a:r>
                <a:rPr lang="en-US" sz="2800" i="1" dirty="0" smtClean="0">
                  <a:latin typeface="Times New Roman"/>
                  <a:cs typeface="Times New Roman"/>
                </a:rPr>
                <a:t>w</a:t>
              </a:r>
              <a:r>
                <a:rPr lang="en-US" sz="2800" baseline="-25000" dirty="0">
                  <a:latin typeface="Times New Roman"/>
                  <a:cs typeface="Times New Roman"/>
                </a:rPr>
                <a:t>0</a:t>
              </a:r>
              <a:r>
                <a:rPr lang="en-US" sz="2800" i="1" dirty="0" smtClean="0">
                  <a:latin typeface="Times New Roman"/>
                  <a:cs typeface="Times New Roman"/>
                </a:rPr>
                <a:t>'</a:t>
              </a:r>
              <a:endParaRPr lang="en-US" sz="2800" baseline="-25000" dirty="0">
                <a:latin typeface="Times New Roman"/>
                <a:cs typeface="Times New Roman"/>
              </a:endParaRPr>
            </a:p>
          </p:txBody>
        </p:sp>
        <p:sp>
          <p:nvSpPr>
            <p:cNvPr id="53" name="TextBox 52"/>
            <p:cNvSpPr txBox="1"/>
            <p:nvPr/>
          </p:nvSpPr>
          <p:spPr>
            <a:xfrm>
              <a:off x="4536228" y="3921784"/>
              <a:ext cx="520888"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54" name="TextBox 53"/>
            <p:cNvSpPr txBox="1"/>
            <p:nvPr/>
          </p:nvSpPr>
          <p:spPr>
            <a:xfrm>
              <a:off x="4408478" y="4530076"/>
              <a:ext cx="572977"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55" name="Oval 54"/>
            <p:cNvSpPr/>
            <p:nvPr/>
          </p:nvSpPr>
          <p:spPr bwMode="auto">
            <a:xfrm>
              <a:off x="1594077" y="464313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p:txBody>
        </p:sp>
        <p:sp>
          <p:nvSpPr>
            <p:cNvPr id="56" name="Trapezoid 55"/>
            <p:cNvSpPr/>
            <p:nvPr/>
          </p:nvSpPr>
          <p:spPr bwMode="auto">
            <a:xfrm rot="5400000">
              <a:off x="2679546" y="4064324"/>
              <a:ext cx="1042058" cy="130260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Arial Narrow" charset="0"/>
                <a:ea typeface="ＭＳ Ｐゴシック" charset="0"/>
              </a:endParaRPr>
            </a:p>
          </p:txBody>
        </p:sp>
        <p:sp>
          <p:nvSpPr>
            <p:cNvPr id="57" name="TextBox 56"/>
            <p:cNvSpPr txBox="1"/>
            <p:nvPr/>
          </p:nvSpPr>
          <p:spPr>
            <a:xfrm>
              <a:off x="2826265" y="4433934"/>
              <a:ext cx="902578" cy="523220"/>
            </a:xfrm>
            <a:prstGeom prst="rect">
              <a:avLst/>
            </a:prstGeom>
            <a:noFill/>
          </p:spPr>
          <p:txBody>
            <a:bodyPr wrap="none" rtlCol="0">
              <a:spAutoFit/>
            </a:bodyPr>
            <a:lstStyle/>
            <a:p>
              <a:r>
                <a:rPr lang="en-US" sz="2800" i="1" dirty="0" smtClean="0">
                  <a:latin typeface="Times New Roman"/>
                  <a:cs typeface="Times New Roman"/>
                </a:rPr>
                <a:t>Gen</a:t>
              </a:r>
              <a:endParaRPr lang="en-US" sz="2800" i="1" dirty="0">
                <a:latin typeface="Times New Roman"/>
                <a:cs typeface="Times New Roman"/>
              </a:endParaRPr>
            </a:p>
          </p:txBody>
        </p:sp>
      </p:grpSp>
      <p:grpSp>
        <p:nvGrpSpPr>
          <p:cNvPr id="8" name="Group 7"/>
          <p:cNvGrpSpPr/>
          <p:nvPr/>
        </p:nvGrpSpPr>
        <p:grpSpPr>
          <a:xfrm>
            <a:off x="1594078" y="5382927"/>
            <a:ext cx="3906224" cy="1348294"/>
            <a:chOff x="1594078" y="5382927"/>
            <a:chExt cx="3906224" cy="1348294"/>
          </a:xfrm>
        </p:grpSpPr>
        <p:sp>
          <p:nvSpPr>
            <p:cNvPr id="58" name="Rectangle 57"/>
            <p:cNvSpPr/>
            <p:nvPr/>
          </p:nvSpPr>
          <p:spPr>
            <a:xfrm>
              <a:off x="4529641" y="5390071"/>
              <a:ext cx="365760" cy="457200"/>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cxnSp>
          <p:nvCxnSpPr>
            <p:cNvPr id="59" name="Straight Arrow Connector 58"/>
            <p:cNvCxnSpPr/>
            <p:nvPr/>
          </p:nvCxnSpPr>
          <p:spPr bwMode="auto">
            <a:xfrm flipV="1">
              <a:off x="1723967" y="6190111"/>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60" name="Straight Arrow Connector 59"/>
            <p:cNvCxnSpPr/>
            <p:nvPr/>
          </p:nvCxnSpPr>
          <p:spPr bwMode="auto">
            <a:xfrm>
              <a:off x="3851878" y="5890749"/>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61" name="Straight Arrow Connector 60"/>
            <p:cNvCxnSpPr/>
            <p:nvPr/>
          </p:nvCxnSpPr>
          <p:spPr bwMode="auto">
            <a:xfrm>
              <a:off x="3851877" y="6563868"/>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62" name="TextBox 61"/>
            <p:cNvSpPr txBox="1"/>
            <p:nvPr/>
          </p:nvSpPr>
          <p:spPr>
            <a:xfrm>
              <a:off x="1792814" y="5597465"/>
              <a:ext cx="755335" cy="523220"/>
            </a:xfrm>
            <a:prstGeom prst="rect">
              <a:avLst/>
            </a:prstGeom>
            <a:solidFill>
              <a:srgbClr val="FFFFFF"/>
            </a:solidFill>
            <a:ln>
              <a:noFill/>
            </a:ln>
          </p:spPr>
          <p:txBody>
            <a:bodyPr wrap="none" rtlCol="0">
              <a:spAutoFit/>
            </a:bodyPr>
            <a:lstStyle/>
            <a:p>
              <a:r>
                <a:rPr lang="en-US" sz="2800" i="1" dirty="0" smtClean="0">
                  <a:latin typeface="Times New Roman"/>
                  <a:cs typeface="Times New Roman"/>
                </a:rPr>
                <a:t>w</a:t>
              </a:r>
              <a:r>
                <a:rPr lang="en-US" sz="2800" baseline="-25000" dirty="0">
                  <a:latin typeface="Times New Roman"/>
                  <a:cs typeface="Times New Roman"/>
                </a:rPr>
                <a:t>0</a:t>
              </a:r>
              <a:r>
                <a:rPr lang="en-US" sz="2800" i="1" dirty="0" smtClean="0">
                  <a:latin typeface="Times New Roman"/>
                  <a:cs typeface="Times New Roman"/>
                </a:rPr>
                <a:t>''</a:t>
              </a:r>
              <a:endParaRPr lang="en-US" sz="2800" baseline="-25000" dirty="0">
                <a:latin typeface="Times New Roman"/>
                <a:cs typeface="Times New Roman"/>
              </a:endParaRPr>
            </a:p>
          </p:txBody>
        </p:sp>
        <p:sp>
          <p:nvSpPr>
            <p:cNvPr id="63" name="TextBox 62"/>
            <p:cNvSpPr txBox="1"/>
            <p:nvPr/>
          </p:nvSpPr>
          <p:spPr>
            <a:xfrm>
              <a:off x="4486102" y="5382927"/>
              <a:ext cx="685800"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sp>
          <p:nvSpPr>
            <p:cNvPr id="64" name="TextBox 63"/>
            <p:cNvSpPr txBox="1"/>
            <p:nvPr/>
          </p:nvSpPr>
          <p:spPr>
            <a:xfrm>
              <a:off x="4370082" y="6024643"/>
              <a:ext cx="649771"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65" name="Oval 64"/>
            <p:cNvSpPr/>
            <p:nvPr/>
          </p:nvSpPr>
          <p:spPr bwMode="auto">
            <a:xfrm>
              <a:off x="1594078" y="613770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p:txBody>
        </p:sp>
        <p:sp>
          <p:nvSpPr>
            <p:cNvPr id="66" name="Trapezoid 65"/>
            <p:cNvSpPr/>
            <p:nvPr/>
          </p:nvSpPr>
          <p:spPr bwMode="auto">
            <a:xfrm rot="5400000">
              <a:off x="2679547" y="5558891"/>
              <a:ext cx="1042058" cy="1302602"/>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Arial Narrow" charset="0"/>
                <a:ea typeface="ＭＳ Ｐゴシック" charset="0"/>
              </a:endParaRPr>
            </a:p>
          </p:txBody>
        </p:sp>
        <p:sp>
          <p:nvSpPr>
            <p:cNvPr id="67" name="TextBox 66"/>
            <p:cNvSpPr txBox="1"/>
            <p:nvPr/>
          </p:nvSpPr>
          <p:spPr>
            <a:xfrm>
              <a:off x="2826266" y="5928501"/>
              <a:ext cx="902578" cy="523220"/>
            </a:xfrm>
            <a:prstGeom prst="rect">
              <a:avLst/>
            </a:prstGeom>
            <a:noFill/>
          </p:spPr>
          <p:txBody>
            <a:bodyPr wrap="none" rtlCol="0">
              <a:spAutoFit/>
            </a:bodyPr>
            <a:lstStyle/>
            <a:p>
              <a:r>
                <a:rPr lang="en-US" sz="2800" i="1" dirty="0" smtClean="0">
                  <a:latin typeface="Times New Roman"/>
                  <a:cs typeface="Times New Roman"/>
                </a:rPr>
                <a:t>Gen</a:t>
              </a:r>
              <a:endParaRPr lang="en-US" sz="2800" i="1" dirty="0">
                <a:latin typeface="Times New Roman"/>
                <a:cs typeface="Times New Roman"/>
              </a:endParaRPr>
            </a:p>
          </p:txBody>
        </p:sp>
      </p:grpSp>
      <p:sp>
        <p:nvSpPr>
          <p:cNvPr id="5" name="Line Callout 1 4"/>
          <p:cNvSpPr/>
          <p:nvPr/>
        </p:nvSpPr>
        <p:spPr>
          <a:xfrm>
            <a:off x="6063833" y="3258484"/>
            <a:ext cx="3080167" cy="1137698"/>
          </a:xfrm>
          <a:prstGeom prst="borderCallout1">
            <a:avLst>
              <a:gd name="adj1" fmla="val 29996"/>
              <a:gd name="adj2" fmla="val -1281"/>
              <a:gd name="adj3" fmla="val 67801"/>
              <a:gd name="adj4" fmla="val -37248"/>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Secret even given</a:t>
            </a:r>
          </a:p>
          <a:p>
            <a:pPr algn="ctr"/>
            <a:r>
              <a:rPr lang="en-US" sz="2800" i="1" dirty="0" smtClean="0">
                <a:latin typeface="Times New Roman"/>
                <a:cs typeface="Times New Roman"/>
              </a:rPr>
              <a:t>p</a:t>
            </a:r>
            <a:r>
              <a:rPr lang="en-US" sz="2800" dirty="0" smtClean="0">
                <a:latin typeface="Times New Roman"/>
                <a:cs typeface="Times New Roman"/>
              </a:rPr>
              <a:t>, </a:t>
            </a:r>
            <a:r>
              <a:rPr lang="en-US" sz="2800" i="1" dirty="0">
                <a:latin typeface="Times New Roman"/>
                <a:cs typeface="Times New Roman"/>
              </a:rPr>
              <a:t>p'</a:t>
            </a:r>
            <a:r>
              <a:rPr lang="en-US" sz="2800" dirty="0" smtClean="0">
                <a:latin typeface="Times New Roman"/>
                <a:cs typeface="Times New Roman"/>
              </a:rPr>
              <a:t>, </a:t>
            </a:r>
            <a:r>
              <a:rPr lang="en-US" sz="2800" i="1" dirty="0" smtClean="0">
                <a:latin typeface="Times New Roman"/>
                <a:cs typeface="Times New Roman"/>
              </a:rPr>
              <a:t>p'</a:t>
            </a:r>
            <a:r>
              <a:rPr lang="en-US" sz="2800" i="1" dirty="0">
                <a:latin typeface="Times New Roman"/>
                <a:cs typeface="Times New Roman"/>
              </a:rPr>
              <a:t>'</a:t>
            </a:r>
            <a:r>
              <a:rPr lang="en-US" sz="2800" dirty="0" smtClean="0">
                <a:latin typeface="Times New Roman"/>
                <a:cs typeface="Times New Roman"/>
              </a:rPr>
              <a:t>,</a:t>
            </a:r>
            <a:r>
              <a:rPr lang="en-US" sz="2800" i="1" dirty="0" smtClean="0">
                <a:latin typeface="Times New Roman"/>
                <a:cs typeface="Times New Roman"/>
              </a:rPr>
              <a:t> r</a:t>
            </a:r>
            <a:r>
              <a:rPr lang="en-US" sz="2800" dirty="0" smtClean="0">
                <a:latin typeface="Times New Roman"/>
                <a:cs typeface="Times New Roman"/>
              </a:rPr>
              <a:t>,</a:t>
            </a:r>
            <a:r>
              <a:rPr lang="en-US" sz="2800" i="1" dirty="0" smtClean="0">
                <a:latin typeface="Times New Roman"/>
                <a:cs typeface="Times New Roman"/>
              </a:rPr>
              <a:t> </a:t>
            </a:r>
            <a:r>
              <a:rPr lang="en-US" sz="2800" i="1" dirty="0">
                <a:latin typeface="Times New Roman"/>
                <a:cs typeface="Times New Roman"/>
              </a:rPr>
              <a:t>r''</a:t>
            </a:r>
          </a:p>
        </p:txBody>
      </p:sp>
    </p:spTree>
    <p:extLst>
      <p:ext uri="{BB962C8B-B14F-4D97-AF65-F5344CB8AC3E}">
        <p14:creationId xmlns:p14="http://schemas.microsoft.com/office/powerpoint/2010/main" val="4273887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34"/>
            <a:ext cx="8229600" cy="1143000"/>
          </a:xfrm>
        </p:spPr>
        <p:txBody>
          <a:bodyPr/>
          <a:lstStyle/>
          <a:p>
            <a:r>
              <a:rPr lang="en-US" dirty="0" smtClean="0"/>
              <a:t>How good is this construction?</a:t>
            </a:r>
            <a:endParaRPr lang="en-US" dirty="0"/>
          </a:p>
        </p:txBody>
      </p:sp>
      <p:sp>
        <p:nvSpPr>
          <p:cNvPr id="3" name="Content Placeholder 2"/>
          <p:cNvSpPr>
            <a:spLocks noGrp="1"/>
          </p:cNvSpPr>
          <p:nvPr>
            <p:ph idx="1"/>
          </p:nvPr>
        </p:nvSpPr>
        <p:spPr>
          <a:xfrm>
            <a:off x="22765" y="781313"/>
            <a:ext cx="9434529" cy="2109782"/>
          </a:xfrm>
        </p:spPr>
        <p:txBody>
          <a:bodyPr>
            <a:noAutofit/>
          </a:bodyPr>
          <a:lstStyle/>
          <a:p>
            <a:r>
              <a:rPr lang="en-US" dirty="0" smtClean="0"/>
              <a:t>It is reusable!</a:t>
            </a:r>
          </a:p>
          <a:p>
            <a:pPr lvl="1"/>
            <a:r>
              <a:rPr lang="en-US" dirty="0" smtClean="0"/>
              <a:t>Same source can be enrolled multiple times </a:t>
            </a:r>
            <a:br>
              <a:rPr lang="en-US" dirty="0" smtClean="0"/>
            </a:br>
            <a:r>
              <a:rPr lang="en-US" dirty="0" smtClean="0"/>
              <a:t>with multiple independent services</a:t>
            </a:r>
          </a:p>
          <a:p>
            <a:pPr lvl="1"/>
            <a:r>
              <a:rPr lang="en-US" dirty="0" smtClean="0"/>
              <a:t>Follows from </a:t>
            </a:r>
            <a:r>
              <a:rPr lang="en-US" dirty="0" err="1" smtClean="0"/>
              <a:t>composability</a:t>
            </a:r>
            <a:r>
              <a:rPr lang="en-US" dirty="0" smtClean="0"/>
              <a:t> of obfuscation</a:t>
            </a:r>
          </a:p>
          <a:p>
            <a:pPr lvl="1"/>
            <a:r>
              <a:rPr lang="en-US" dirty="0" smtClean="0"/>
              <a:t>In the past: difficult to achieve, because typically </a:t>
            </a:r>
            <a:br>
              <a:rPr lang="en-US" dirty="0" smtClean="0"/>
            </a:br>
            <a:r>
              <a:rPr lang="en-US" dirty="0" smtClean="0"/>
              <a:t>new enrollments leak fresh information</a:t>
            </a:r>
          </a:p>
          <a:p>
            <a:pPr lvl="1"/>
            <a:r>
              <a:rPr lang="en-US" dirty="0" smtClean="0"/>
              <a:t>Only previous construction [Boyen2004]:</a:t>
            </a:r>
            <a:br>
              <a:rPr lang="en-US" dirty="0" smtClean="0"/>
            </a:br>
            <a:r>
              <a:rPr lang="en-US" dirty="0" smtClean="0"/>
              <a:t>all reading must differ by fixed constants (unrealistic)</a:t>
            </a:r>
          </a:p>
          <a:p>
            <a:pPr lvl="1"/>
            <a:r>
              <a:rPr lang="en-US" dirty="0" smtClean="0"/>
              <a:t>Our construction:</a:t>
            </a:r>
            <a:br>
              <a:rPr lang="en-US" dirty="0" smtClean="0"/>
            </a:br>
            <a:r>
              <a:rPr lang="en-US" dirty="0" smtClean="0"/>
              <a:t>each reading individually must satisfy our conditions</a:t>
            </a:r>
          </a:p>
        </p:txBody>
      </p:sp>
    </p:spTree>
    <p:extLst>
      <p:ext uri="{BB962C8B-B14F-4D97-AF65-F5344CB8AC3E}">
        <p14:creationId xmlns:p14="http://schemas.microsoft.com/office/powerpoint/2010/main" val="264633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91" y="-21686"/>
            <a:ext cx="8890000" cy="1143000"/>
          </a:xfrm>
        </p:spPr>
        <p:txBody>
          <a:bodyPr>
            <a:normAutofit/>
          </a:bodyPr>
          <a:lstStyle/>
          <a:p>
            <a:r>
              <a:rPr lang="en-US" dirty="0" smtClean="0"/>
              <a:t>Conclusion</a:t>
            </a:r>
            <a:endParaRPr lang="en-US" dirty="0"/>
          </a:p>
        </p:txBody>
      </p:sp>
      <p:sp>
        <p:nvSpPr>
          <p:cNvPr id="6" name="TextBox 5"/>
          <p:cNvSpPr txBox="1"/>
          <p:nvPr/>
        </p:nvSpPr>
        <p:spPr>
          <a:xfrm>
            <a:off x="297811" y="1121314"/>
            <a:ext cx="5613348" cy="5693867"/>
          </a:xfrm>
          <a:prstGeom prst="rect">
            <a:avLst/>
          </a:prstGeom>
          <a:noFill/>
        </p:spPr>
        <p:txBody>
          <a:bodyPr wrap="square" rtlCol="0">
            <a:spAutoFit/>
          </a:bodyPr>
          <a:lstStyle/>
          <a:p>
            <a:pPr marL="342900" indent="-342900">
              <a:buFont typeface="Arial"/>
              <a:buChar char="•"/>
            </a:pPr>
            <a:r>
              <a:rPr lang="en-US" sz="2800" dirty="0" smtClean="0"/>
              <a:t>Lessons:</a:t>
            </a:r>
          </a:p>
          <a:p>
            <a:pPr marL="800100" lvl="1" indent="-342900">
              <a:buFont typeface="Arial"/>
              <a:buChar char="•"/>
            </a:pPr>
            <a:r>
              <a:rPr lang="en-US" sz="2800" dirty="0" smtClean="0"/>
              <a:t>Don’t use secure sketches </a:t>
            </a:r>
            <a:br>
              <a:rPr lang="en-US" sz="2800" dirty="0" smtClean="0"/>
            </a:br>
            <a:r>
              <a:rPr lang="en-US" sz="2800" dirty="0" smtClean="0"/>
              <a:t>(</a:t>
            </a:r>
            <a:r>
              <a:rPr lang="en-US" sz="2800" dirty="0"/>
              <a:t>i.e., full error correction)</a:t>
            </a:r>
          </a:p>
          <a:p>
            <a:pPr marL="342900" indent="-342900">
              <a:buFont typeface="Arial"/>
              <a:buChar char="•"/>
            </a:pPr>
            <a:endParaRPr lang="en-US" sz="2800" dirty="0" smtClean="0"/>
          </a:p>
          <a:p>
            <a:pPr marL="800100" lvl="1" indent="-342900">
              <a:buFont typeface="Arial"/>
              <a:buChar char="•"/>
            </a:pPr>
            <a:r>
              <a:rPr lang="en-US" sz="2800" dirty="0" smtClean="0"/>
              <a:t>Exploit structure in source</a:t>
            </a:r>
          </a:p>
          <a:p>
            <a:pPr marL="800100" lvl="1" indent="-342900">
              <a:buFont typeface="Arial"/>
              <a:buChar char="•"/>
            </a:pPr>
            <a:endParaRPr lang="en-US" sz="2800" dirty="0" smtClean="0"/>
          </a:p>
          <a:p>
            <a:pPr marL="800100" lvl="1" indent="-342900">
              <a:buFont typeface="Arial"/>
              <a:buChar char="•"/>
            </a:pPr>
            <a:endParaRPr lang="en-US" sz="2800" dirty="0" smtClean="0"/>
          </a:p>
          <a:p>
            <a:pPr marL="800100" lvl="1" indent="-342900">
              <a:buFont typeface="Arial"/>
              <a:buChar char="•"/>
            </a:pPr>
            <a:r>
              <a:rPr lang="en-US" sz="2800" dirty="0" smtClean="0"/>
              <a:t>Provide computational security</a:t>
            </a:r>
            <a:endParaRPr lang="en-US" sz="2800" dirty="0"/>
          </a:p>
          <a:p>
            <a:pPr marL="285750" indent="-285750">
              <a:buFont typeface="Arial"/>
              <a:buChar char="•"/>
            </a:pPr>
            <a:endParaRPr lang="en-US" sz="2800" dirty="0" smtClean="0"/>
          </a:p>
          <a:p>
            <a:pPr marL="285750" indent="-285750">
              <a:buFont typeface="Arial"/>
              <a:buChar char="•"/>
            </a:pPr>
            <a:r>
              <a:rPr lang="en-US" sz="2800" dirty="0"/>
              <a:t>It is possible to cover sources</a:t>
            </a:r>
            <a:br>
              <a:rPr lang="en-US" sz="2800" dirty="0"/>
            </a:br>
            <a:r>
              <a:rPr lang="en-US" sz="2800" dirty="0"/>
              <a:t>with more errors than entropy!</a:t>
            </a:r>
          </a:p>
          <a:p>
            <a:pPr marL="285750" indent="-285750">
              <a:buFont typeface="Arial"/>
              <a:buChar char="•"/>
            </a:pPr>
            <a:r>
              <a:rPr lang="en-US" sz="2800" dirty="0" smtClean="0"/>
              <a:t>Also get reusability!</a:t>
            </a:r>
          </a:p>
          <a:p>
            <a:pPr marL="285750" indent="-285750">
              <a:buFont typeface="Arial"/>
              <a:buChar char="•"/>
            </a:pPr>
            <a:endParaRPr lang="en-US" sz="2800" dirty="0" smtClean="0">
              <a:latin typeface="Times New Roman"/>
              <a:cs typeface="Times New Roman"/>
            </a:endParaRPr>
          </a:p>
        </p:txBody>
      </p:sp>
      <p:grpSp>
        <p:nvGrpSpPr>
          <p:cNvPr id="3" name="Group 2"/>
          <p:cNvGrpSpPr/>
          <p:nvPr/>
        </p:nvGrpSpPr>
        <p:grpSpPr>
          <a:xfrm>
            <a:off x="6075819" y="1462256"/>
            <a:ext cx="2845980" cy="3315688"/>
            <a:chOff x="5090063" y="1504958"/>
            <a:chExt cx="2845980" cy="3315688"/>
          </a:xfrm>
        </p:grpSpPr>
        <p:sp>
          <p:nvSpPr>
            <p:cNvPr id="7" name="Oval 6"/>
            <p:cNvSpPr/>
            <p:nvPr/>
          </p:nvSpPr>
          <p:spPr>
            <a:xfrm>
              <a:off x="5090063" y="2248709"/>
              <a:ext cx="2194560" cy="2194560"/>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bwMode="auto">
            <a:xfrm>
              <a:off x="5320131" y="341944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197285"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052731"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114282" y="469263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7554335" y="467196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549343" y="1504958"/>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806154" y="247138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484122" y="467628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6732431" y="391263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7254001" y="2372977"/>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57082" y="448200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6771797" y="4407920"/>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5995742" y="1891225"/>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6103319" y="3275705"/>
              <a:ext cx="129889" cy="128016"/>
            </a:xfrm>
            <a:prstGeom prst="ellips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40" name="Straight Arrow Connector 39"/>
            <p:cNvCxnSpPr/>
            <p:nvPr/>
          </p:nvCxnSpPr>
          <p:spPr bwMode="auto">
            <a:xfrm flipH="1" flipV="1">
              <a:off x="5829303" y="2340924"/>
              <a:ext cx="324662" cy="934781"/>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41" name="Rectangle 40"/>
            <p:cNvSpPr/>
            <p:nvPr/>
          </p:nvSpPr>
          <p:spPr>
            <a:xfrm rot="4179712">
              <a:off x="5721536" y="2638290"/>
              <a:ext cx="364202" cy="461665"/>
            </a:xfrm>
            <a:prstGeom prst="rect">
              <a:avLst/>
            </a:prstGeom>
          </p:spPr>
          <p:txBody>
            <a:bodyPr wrap="none">
              <a:spAutoFit/>
            </a:bodyPr>
            <a:lstStyle/>
            <a:p>
              <a:r>
                <a:rPr lang="en-US" sz="2400" dirty="0" smtClean="0">
                  <a:latin typeface="Times New Roman"/>
                  <a:cs typeface="Times New Roman"/>
                </a:rPr>
                <a:t> </a:t>
              </a:r>
              <a:r>
                <a:rPr lang="en-US" sz="2400" i="1" dirty="0" smtClean="0">
                  <a:latin typeface="Times New Roman"/>
                  <a:cs typeface="Times New Roman"/>
                </a:rPr>
                <a:t>t</a:t>
              </a:r>
              <a:endParaRPr lang="en-US" sz="2400" dirty="0">
                <a:cs typeface="Calibri"/>
              </a:endParaRPr>
            </a:p>
          </p:txBody>
        </p:sp>
      </p:grpSp>
      <p:sp>
        <p:nvSpPr>
          <p:cNvPr id="25" name="Rectangle 36"/>
          <p:cNvSpPr>
            <a:spLocks noChangeArrowheads="1"/>
          </p:cNvSpPr>
          <p:nvPr/>
        </p:nvSpPr>
        <p:spPr bwMode="auto">
          <a:xfrm>
            <a:off x="5483070" y="5198771"/>
            <a:ext cx="3313301" cy="81961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3600" b="1" dirty="0" smtClean="0">
                <a:latin typeface="Arial"/>
                <a:cs typeface="Arial"/>
              </a:rPr>
              <a:t>Questions?</a:t>
            </a:r>
            <a:endParaRPr lang="en-US" sz="3600" b="1" i="1" dirty="0" smtClean="0">
              <a:latin typeface="Times New Roman"/>
              <a:cs typeface="Times New Roman"/>
            </a:endParaRPr>
          </a:p>
        </p:txBody>
      </p:sp>
    </p:spTree>
    <p:extLst>
      <p:ext uri="{BB962C8B-B14F-4D97-AF65-F5344CB8AC3E}">
        <p14:creationId xmlns:p14="http://schemas.microsoft.com/office/powerpoint/2010/main" val="1420245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Physical Processes</a:t>
            </a:r>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87" y="3375172"/>
            <a:ext cx="2419408" cy="1066544"/>
          </a:xfrm>
          <a:prstGeom prst="rect">
            <a:avLst/>
          </a:prstGeom>
        </p:spPr>
      </p:pic>
      <p:cxnSp>
        <p:nvCxnSpPr>
          <p:cNvPr id="6" name="Straight Arrow Connector 5"/>
          <p:cNvCxnSpPr/>
          <p:nvPr/>
        </p:nvCxnSpPr>
        <p:spPr>
          <a:xfrm>
            <a:off x="2713867" y="3918857"/>
            <a:ext cx="7998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732" y="3375172"/>
            <a:ext cx="1354667" cy="1354667"/>
          </a:xfrm>
          <a:prstGeom prst="rect">
            <a:avLst/>
          </a:prstGeom>
        </p:spPr>
      </p:pic>
      <p:pic>
        <p:nvPicPr>
          <p:cNvPr id="10" name="Picture 9"/>
          <p:cNvPicPr>
            <a:picLocks noChangeAspect="1"/>
          </p:cNvPicPr>
          <p:nvPr/>
        </p:nvPicPr>
        <p:blipFill rotWithShape="1">
          <a:blip r:embed="rId4"/>
          <a:srcRect l="20810" t="11493" r="15055" b="2758"/>
          <a:stretch/>
        </p:blipFill>
        <p:spPr>
          <a:xfrm>
            <a:off x="6832598" y="1769533"/>
            <a:ext cx="1354667" cy="1202815"/>
          </a:xfrm>
          <a:prstGeom prst="rect">
            <a:avLst/>
          </a:prstGeom>
        </p:spPr>
      </p:pic>
      <p:sp>
        <p:nvSpPr>
          <p:cNvPr id="11" name="Rectangle 10"/>
          <p:cNvSpPr/>
          <p:nvPr/>
        </p:nvSpPr>
        <p:spPr>
          <a:xfrm>
            <a:off x="7863498" y="1417638"/>
            <a:ext cx="647533" cy="584776"/>
          </a:xfrm>
          <a:prstGeom prst="rect">
            <a:avLst/>
          </a:prstGeom>
        </p:spPr>
        <p:txBody>
          <a:bodyPr wrap="none">
            <a:spAutoFit/>
          </a:bodyPr>
          <a:lstStyle/>
          <a:p>
            <a:r>
              <a:rPr lang="en-US" sz="3200" i="1" dirty="0">
                <a:latin typeface="Times New Roman"/>
                <a:cs typeface="Times New Roman"/>
              </a:rPr>
              <a:t>w</a:t>
            </a:r>
            <a:r>
              <a:rPr lang="en-US" sz="3200" baseline="-25000" dirty="0">
                <a:latin typeface="Times New Roman"/>
                <a:cs typeface="Times New Roman"/>
              </a:rPr>
              <a:t>0</a:t>
            </a:r>
            <a:endParaRPr lang="en-US" sz="3200" dirty="0"/>
          </a:p>
        </p:txBody>
      </p:sp>
      <p:cxnSp>
        <p:nvCxnSpPr>
          <p:cNvPr id="12" name="Straight Arrow Connector 11"/>
          <p:cNvCxnSpPr/>
          <p:nvPr/>
        </p:nvCxnSpPr>
        <p:spPr>
          <a:xfrm flipV="1">
            <a:off x="5304667" y="2820031"/>
            <a:ext cx="1350133" cy="8179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5"/>
          <a:srcRect l="-400" r="30920"/>
          <a:stretch/>
        </p:blipFill>
        <p:spPr>
          <a:xfrm>
            <a:off x="6041552" y="3272364"/>
            <a:ext cx="981397" cy="1447800"/>
          </a:xfrm>
          <a:prstGeom prst="rect">
            <a:avLst/>
          </a:prstGeom>
          <a:effectLst/>
          <a:scene3d>
            <a:camera prst="orthographicFront">
              <a:rot lat="0" lon="10800000" rev="0"/>
            </a:camera>
            <a:lightRig rig="threePt" dir="t"/>
          </a:scene3d>
        </p:spPr>
      </p:pic>
      <p:sp>
        <p:nvSpPr>
          <p:cNvPr id="15" name="TextBox 14"/>
          <p:cNvSpPr txBox="1"/>
          <p:nvPr/>
        </p:nvSpPr>
        <p:spPr>
          <a:xfrm>
            <a:off x="1791495" y="1708653"/>
            <a:ext cx="4007694" cy="707886"/>
          </a:xfrm>
          <a:prstGeom prst="rect">
            <a:avLst/>
          </a:prstGeom>
          <a:noFill/>
        </p:spPr>
        <p:txBody>
          <a:bodyPr wrap="none" rtlCol="0">
            <a:spAutoFit/>
          </a:bodyPr>
          <a:lstStyle/>
          <a:p>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t> – create a new biometric or </a:t>
            </a:r>
            <a:br>
              <a:rPr lang="en-US" sz="2000" dirty="0" smtClean="0"/>
            </a:br>
            <a:r>
              <a:rPr lang="en-US" sz="2000" dirty="0" smtClean="0"/>
              <a:t>hardware device, take initial reading</a:t>
            </a:r>
            <a:endParaRPr lang="en-US" sz="2000" dirty="0"/>
          </a:p>
        </p:txBody>
      </p:sp>
      <p:pic>
        <p:nvPicPr>
          <p:cNvPr id="16" name="Picture 15"/>
          <p:cNvPicPr>
            <a:picLocks noChangeAspect="1"/>
          </p:cNvPicPr>
          <p:nvPr/>
        </p:nvPicPr>
        <p:blipFill rotWithShape="1">
          <a:blip r:embed="rId4"/>
          <a:srcRect l="20810" t="11493" r="15055" b="2758"/>
          <a:stretch/>
        </p:blipFill>
        <p:spPr>
          <a:xfrm>
            <a:off x="6832598" y="5139266"/>
            <a:ext cx="1354667" cy="1202815"/>
          </a:xfrm>
          <a:prstGeom prst="rect">
            <a:avLst/>
          </a:prstGeom>
        </p:spPr>
      </p:pic>
      <p:cxnSp>
        <p:nvCxnSpPr>
          <p:cNvPr id="17" name="Straight Arrow Connector 16"/>
          <p:cNvCxnSpPr/>
          <p:nvPr/>
        </p:nvCxnSpPr>
        <p:spPr>
          <a:xfrm>
            <a:off x="5304667" y="4123267"/>
            <a:ext cx="1350133" cy="1464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791495" y="5234057"/>
            <a:ext cx="3832324" cy="707886"/>
          </a:xfrm>
          <a:prstGeom prst="rect">
            <a:avLst/>
          </a:prstGeom>
          <a:noFill/>
        </p:spPr>
        <p:txBody>
          <a:bodyPr wrap="none" rtlCol="0">
            <a:spAutoFit/>
          </a:bodyPr>
          <a:lstStyle/>
          <a:p>
            <a:r>
              <a:rPr lang="en-US" sz="2000" i="1" dirty="0" smtClean="0">
                <a:latin typeface="Times New Roman"/>
                <a:cs typeface="Times New Roman"/>
              </a:rPr>
              <a:t>w</a:t>
            </a:r>
            <a:r>
              <a:rPr lang="en-US" sz="2000" baseline="-25000" dirty="0" smtClean="0">
                <a:latin typeface="Times New Roman"/>
                <a:cs typeface="Times New Roman"/>
              </a:rPr>
              <a:t>1</a:t>
            </a:r>
            <a:r>
              <a:rPr lang="en-US" sz="2000" dirty="0" smtClean="0"/>
              <a:t> – take new reading from a fixed </a:t>
            </a:r>
            <a:br>
              <a:rPr lang="en-US" sz="2000" dirty="0" smtClean="0"/>
            </a:br>
            <a:r>
              <a:rPr lang="en-US" sz="2000" dirty="0" smtClean="0"/>
              <a:t>biometric or hardware device </a:t>
            </a:r>
            <a:endParaRPr lang="en-US" sz="2000" dirty="0"/>
          </a:p>
        </p:txBody>
      </p:sp>
      <p:sp>
        <p:nvSpPr>
          <p:cNvPr id="22" name="Rectangle 21"/>
          <p:cNvSpPr/>
          <p:nvPr/>
        </p:nvSpPr>
        <p:spPr>
          <a:xfrm>
            <a:off x="8041298" y="4922838"/>
            <a:ext cx="647533" cy="584776"/>
          </a:xfrm>
          <a:prstGeom prst="rect">
            <a:avLst/>
          </a:prstGeom>
        </p:spPr>
        <p:txBody>
          <a:bodyPr wrap="none">
            <a:spAutoFit/>
          </a:bodyPr>
          <a:lstStyle/>
          <a:p>
            <a:r>
              <a:rPr lang="en-US" sz="3200" i="1" dirty="0" smtClean="0">
                <a:latin typeface="Times New Roman"/>
                <a:cs typeface="Times New Roman"/>
              </a:rPr>
              <a:t>w</a:t>
            </a:r>
            <a:r>
              <a:rPr lang="en-US" sz="3200" baseline="-25000" dirty="0" smtClean="0">
                <a:latin typeface="Times New Roman"/>
                <a:cs typeface="Times New Roman"/>
              </a:rPr>
              <a:t>1</a:t>
            </a:r>
            <a:endParaRPr lang="en-US" sz="3200" dirty="0"/>
          </a:p>
        </p:txBody>
      </p:sp>
      <p:sp>
        <p:nvSpPr>
          <p:cNvPr id="23" name="Rectangle 36"/>
          <p:cNvSpPr>
            <a:spLocks noChangeArrowheads="1"/>
          </p:cNvSpPr>
          <p:nvPr/>
        </p:nvSpPr>
        <p:spPr bwMode="auto">
          <a:xfrm>
            <a:off x="44728" y="6032052"/>
            <a:ext cx="6787870"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Two readings may not be subject to same noise.  </a:t>
            </a:r>
            <a:br>
              <a:rPr lang="en-US" sz="2400" b="1" dirty="0" smtClean="0"/>
            </a:br>
            <a:r>
              <a:rPr lang="en-US" sz="2400" b="1" dirty="0" smtClean="0"/>
              <a:t>Often less error in original reading</a:t>
            </a:r>
            <a:endParaRPr lang="en-US" sz="2400" b="1" dirty="0">
              <a:latin typeface="Times New Roman"/>
              <a:cs typeface="Times New Roman"/>
            </a:endParaRPr>
          </a:p>
        </p:txBody>
      </p:sp>
      <p:sp>
        <p:nvSpPr>
          <p:cNvPr id="24" name="Right Arrow 23"/>
          <p:cNvSpPr/>
          <p:nvPr/>
        </p:nvSpPr>
        <p:spPr>
          <a:xfrm rot="2645134">
            <a:off x="5242669" y="2648884"/>
            <a:ext cx="798884" cy="3234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6566478">
            <a:off x="2687499" y="3045649"/>
            <a:ext cx="1067914" cy="4041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8617202">
            <a:off x="4888605" y="4750589"/>
            <a:ext cx="726667" cy="320561"/>
          </a:xfrm>
          <a:prstGeom prst="right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36"/>
          <p:cNvSpPr>
            <a:spLocks noChangeArrowheads="1"/>
          </p:cNvSpPr>
          <p:nvPr/>
        </p:nvSpPr>
        <p:spPr bwMode="auto">
          <a:xfrm>
            <a:off x="44728" y="1769533"/>
            <a:ext cx="1734418" cy="54699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Uncertainty</a:t>
            </a:r>
            <a:endParaRPr lang="en-US" sz="2400" b="1" dirty="0">
              <a:latin typeface="Times New Roman"/>
              <a:cs typeface="Times New Roman"/>
            </a:endParaRPr>
          </a:p>
        </p:txBody>
      </p:sp>
      <p:sp>
        <p:nvSpPr>
          <p:cNvPr id="28" name="Rectangle 36"/>
          <p:cNvSpPr>
            <a:spLocks noChangeArrowheads="1"/>
          </p:cNvSpPr>
          <p:nvPr/>
        </p:nvSpPr>
        <p:spPr bwMode="auto">
          <a:xfrm>
            <a:off x="44728" y="5291667"/>
            <a:ext cx="1734418" cy="54699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Errors</a:t>
            </a:r>
            <a:endParaRPr lang="en-US" sz="2400" b="1" dirty="0">
              <a:latin typeface="Times New Roman"/>
              <a:cs typeface="Times New Roman"/>
            </a:endParaRPr>
          </a:p>
        </p:txBody>
      </p:sp>
    </p:spTree>
    <p:extLst>
      <p:ext uri="{BB962C8B-B14F-4D97-AF65-F5344CB8AC3E}">
        <p14:creationId xmlns:p14="http://schemas.microsoft.com/office/powerpoint/2010/main" val="876301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1" grpId="0"/>
      <p:bldP spid="22" grpId="0"/>
      <p:bldP spid="23" grpId="0" animBg="1"/>
      <p:bldP spid="24" grpId="0" animBg="1"/>
      <p:bldP spid="25" grpId="0" animBg="1"/>
      <p:bldP spid="26" grpId="0" animBg="1"/>
      <p:bldP spid="20" grpId="0" animBg="1"/>
      <p:bldP spid="2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ounded Rectangle 47"/>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3" name="Rounded Rectangle 42"/>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7" name="Rounded Rectangle 46"/>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6" name="Rounded Rectangle 45"/>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2" name="Rounded Rectangle 21"/>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5" name="Rounded Rectangle 44"/>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4" name="Rounded Rectangle 23"/>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3" name="Title 2"/>
          <p:cNvSpPr>
            <a:spLocks noGrp="1"/>
          </p:cNvSpPr>
          <p:nvPr>
            <p:ph type="title"/>
          </p:nvPr>
        </p:nvSpPr>
        <p:spPr>
          <a:xfrm>
            <a:off x="457200" y="-272534"/>
            <a:ext cx="8229600" cy="1143000"/>
          </a:xfrm>
        </p:spPr>
        <p:txBody>
          <a:bodyPr>
            <a:normAutofit/>
          </a:bodyPr>
          <a:lstStyle/>
          <a:p>
            <a:r>
              <a:rPr lang="en-US" sz="3200" dirty="0" smtClean="0"/>
              <a:t>Establishing Trust Today</a:t>
            </a:r>
            <a:endParaRPr lang="en-US" sz="3200" dirty="0"/>
          </a:p>
        </p:txBody>
      </p:sp>
      <p:sp>
        <p:nvSpPr>
          <p:cNvPr id="49" name="Text Box 90"/>
          <p:cNvSpPr txBox="1">
            <a:spLocks noChangeArrowheads="1"/>
          </p:cNvSpPr>
          <p:nvPr/>
        </p:nvSpPr>
        <p:spPr bwMode="auto">
          <a:xfrm>
            <a:off x="205298" y="3389833"/>
            <a:ext cx="1549400" cy="1508105"/>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Primary Characteristic</a:t>
            </a:r>
          </a:p>
          <a:p>
            <a:pPr algn="ctr">
              <a:spcBef>
                <a:spcPts val="600"/>
              </a:spcBef>
            </a:pPr>
            <a:endParaRPr lang="en-US" sz="1200" b="1" dirty="0" smtClean="0">
              <a:solidFill>
                <a:srgbClr val="003767"/>
              </a:solidFill>
            </a:endParaRPr>
          </a:p>
          <a:p>
            <a:pPr algn="ctr">
              <a:spcBef>
                <a:spcPts val="600"/>
              </a:spcBef>
            </a:pPr>
            <a:endParaRPr lang="en-US" sz="1200" b="1" dirty="0">
              <a:solidFill>
                <a:srgbClr val="003767"/>
              </a:solidFill>
            </a:endParaRPr>
          </a:p>
          <a:p>
            <a:pPr algn="ctr">
              <a:spcBef>
                <a:spcPts val="600"/>
              </a:spcBef>
            </a:pPr>
            <a:endParaRPr lang="en-US" sz="1200" b="1" dirty="0" smtClean="0">
              <a:solidFill>
                <a:srgbClr val="003767"/>
              </a:solidFill>
            </a:endParaRPr>
          </a:p>
          <a:p>
            <a:pPr algn="ctr">
              <a:spcBef>
                <a:spcPts val="600"/>
              </a:spcBef>
            </a:pPr>
            <a:endParaRPr lang="en-US" sz="1200" b="1" dirty="0" smtClean="0">
              <a:solidFill>
                <a:srgbClr val="003767"/>
              </a:solidFill>
            </a:endParaRPr>
          </a:p>
        </p:txBody>
      </p:sp>
      <p:sp>
        <p:nvSpPr>
          <p:cNvPr id="50" name="Text Box 90"/>
          <p:cNvSpPr txBox="1">
            <a:spLocks noChangeArrowheads="1"/>
          </p:cNvSpPr>
          <p:nvPr/>
        </p:nvSpPr>
        <p:spPr bwMode="auto">
          <a:xfrm>
            <a:off x="1898244" y="3401123"/>
            <a:ext cx="1549400" cy="27699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Representation</a:t>
            </a:r>
          </a:p>
        </p:txBody>
      </p:sp>
      <p:sp>
        <p:nvSpPr>
          <p:cNvPr id="51"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55"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sp>
        <p:nvSpPr>
          <p:cNvPr id="52" name="Text Box 90"/>
          <p:cNvSpPr txBox="1">
            <a:spLocks noChangeArrowheads="1"/>
          </p:cNvSpPr>
          <p:nvPr/>
        </p:nvSpPr>
        <p:spPr bwMode="auto">
          <a:xfrm>
            <a:off x="3732207" y="3410360"/>
            <a:ext cx="1549400" cy="120032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Exact?</a:t>
            </a:r>
          </a:p>
          <a:p>
            <a:pPr algn="ctr"/>
            <a:endParaRPr lang="en-US" sz="1200" b="1" dirty="0">
              <a:solidFill>
                <a:srgbClr val="003767"/>
              </a:solidFill>
            </a:endParaRPr>
          </a:p>
          <a:p>
            <a:pPr algn="ctr"/>
            <a:endParaRPr lang="en-US" sz="1200" b="1" dirty="0" smtClean="0">
              <a:solidFill>
                <a:srgbClr val="003767"/>
              </a:solidFill>
            </a:endParaRPr>
          </a:p>
          <a:p>
            <a:pPr algn="ctr"/>
            <a:endParaRPr lang="en-US" sz="1200" b="1" dirty="0">
              <a:solidFill>
                <a:srgbClr val="003767"/>
              </a:solidFill>
            </a:endParaRPr>
          </a:p>
          <a:p>
            <a:pPr algn="ctr"/>
            <a:endParaRPr lang="en-US" sz="1200" b="1" dirty="0" smtClean="0">
              <a:solidFill>
                <a:srgbClr val="003767"/>
              </a:solidFill>
            </a:endParaRPr>
          </a:p>
          <a:p>
            <a:pPr algn="ctr"/>
            <a:r>
              <a:rPr lang="en-US" sz="1200" b="1" dirty="0" smtClean="0">
                <a:solidFill>
                  <a:srgbClr val="003767"/>
                </a:solidFill>
              </a:rPr>
              <a:t>Within a Range?</a:t>
            </a:r>
          </a:p>
        </p:txBody>
      </p:sp>
      <p:grpSp>
        <p:nvGrpSpPr>
          <p:cNvPr id="8" name="Group 7"/>
          <p:cNvGrpSpPr/>
          <p:nvPr/>
        </p:nvGrpSpPr>
        <p:grpSpPr>
          <a:xfrm>
            <a:off x="4162580" y="4629931"/>
            <a:ext cx="766442" cy="688006"/>
            <a:chOff x="4346083" y="4698512"/>
            <a:chExt cx="626843" cy="562693"/>
          </a:xfrm>
        </p:grpSpPr>
        <p:sp>
          <p:nvSpPr>
            <p:cNvPr id="58" name="Oval 27"/>
            <p:cNvSpPr>
              <a:spLocks noChangeArrowheads="1"/>
            </p:cNvSpPr>
            <p:nvPr/>
          </p:nvSpPr>
          <p:spPr bwMode="auto">
            <a:xfrm>
              <a:off x="4876075" y="4961235"/>
              <a:ext cx="96851" cy="96851"/>
            </a:xfrm>
            <a:prstGeom prst="ellipse">
              <a:avLst/>
            </a:prstGeom>
            <a:noFill/>
            <a:ln w="22225">
              <a:solidFill>
                <a:srgbClr val="003767"/>
              </a:solidFill>
              <a:round/>
              <a:headEnd/>
              <a:tailEnd/>
            </a:ln>
            <a:effectLst/>
          </p:spPr>
          <p:txBody>
            <a:bodyPr wrap="none" anchor="ctr"/>
            <a:lstStyle/>
            <a:p>
              <a:endParaRPr lang="en-US"/>
            </a:p>
          </p:txBody>
        </p:sp>
        <p:sp>
          <p:nvSpPr>
            <p:cNvPr id="59" name="Oval 29"/>
            <p:cNvSpPr>
              <a:spLocks noChangeArrowheads="1"/>
            </p:cNvSpPr>
            <p:nvPr/>
          </p:nvSpPr>
          <p:spPr bwMode="auto">
            <a:xfrm>
              <a:off x="4473084" y="4698512"/>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0" name="AutoShape 30"/>
            <p:cNvCxnSpPr>
              <a:cxnSpLocks noChangeShapeType="1"/>
              <a:stCxn id="64" idx="6"/>
              <a:endCxn id="58" idx="2"/>
            </p:cNvCxnSpPr>
            <p:nvPr/>
          </p:nvCxnSpPr>
          <p:spPr bwMode="auto">
            <a:xfrm flipV="1">
              <a:off x="4617805" y="5009661"/>
              <a:ext cx="258270" cy="32284"/>
            </a:xfrm>
            <a:prstGeom prst="straightConnector1">
              <a:avLst/>
            </a:prstGeom>
            <a:noFill/>
            <a:ln w="50800">
              <a:solidFill>
                <a:schemeClr val="tx1"/>
              </a:solidFill>
              <a:round/>
              <a:headEnd/>
              <a:tailEnd type="triangle"/>
            </a:ln>
            <a:effectLst/>
          </p:spPr>
        </p:cxnSp>
        <p:cxnSp>
          <p:nvCxnSpPr>
            <p:cNvPr id="61" name="AutoShape 31"/>
            <p:cNvCxnSpPr>
              <a:cxnSpLocks noChangeShapeType="1"/>
              <a:stCxn id="59" idx="4"/>
              <a:endCxn id="64" idx="0"/>
            </p:cNvCxnSpPr>
            <p:nvPr/>
          </p:nvCxnSpPr>
          <p:spPr bwMode="auto">
            <a:xfrm>
              <a:off x="4521510" y="4795363"/>
              <a:ext cx="47869" cy="198155"/>
            </a:xfrm>
            <a:prstGeom prst="straightConnector1">
              <a:avLst/>
            </a:prstGeom>
            <a:noFill/>
            <a:ln w="31750">
              <a:solidFill>
                <a:schemeClr val="tx1"/>
              </a:solidFill>
              <a:round/>
              <a:headEnd type="triangle"/>
              <a:tailEnd/>
            </a:ln>
            <a:effectLst/>
          </p:spPr>
        </p:cxnSp>
        <p:sp>
          <p:nvSpPr>
            <p:cNvPr id="62" name="Oval 82"/>
            <p:cNvSpPr>
              <a:spLocks noChangeArrowheads="1"/>
            </p:cNvSpPr>
            <p:nvPr/>
          </p:nvSpPr>
          <p:spPr bwMode="auto">
            <a:xfrm>
              <a:off x="4346083" y="5164354"/>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3" name="AutoShape 83"/>
            <p:cNvCxnSpPr>
              <a:cxnSpLocks noChangeShapeType="1"/>
              <a:stCxn id="62" idx="7"/>
              <a:endCxn id="64" idx="3"/>
            </p:cNvCxnSpPr>
            <p:nvPr/>
          </p:nvCxnSpPr>
          <p:spPr bwMode="auto">
            <a:xfrm flipV="1">
              <a:off x="4428751" y="5076186"/>
              <a:ext cx="106386" cy="102351"/>
            </a:xfrm>
            <a:prstGeom prst="straightConnector1">
              <a:avLst/>
            </a:prstGeom>
            <a:noFill/>
            <a:ln w="31750">
              <a:solidFill>
                <a:schemeClr val="tx1"/>
              </a:solidFill>
              <a:round/>
              <a:headEnd type="triangle"/>
              <a:tailEnd type="none"/>
            </a:ln>
            <a:effectLst/>
          </p:spPr>
        </p:cxnSp>
        <p:sp>
          <p:nvSpPr>
            <p:cNvPr id="64" name="Oval 28"/>
            <p:cNvSpPr>
              <a:spLocks noChangeArrowheads="1"/>
            </p:cNvSpPr>
            <p:nvPr/>
          </p:nvSpPr>
          <p:spPr bwMode="auto">
            <a:xfrm>
              <a:off x="4520953" y="4993519"/>
              <a:ext cx="96851" cy="96851"/>
            </a:xfrm>
            <a:prstGeom prst="ellipse">
              <a:avLst/>
            </a:prstGeom>
            <a:solidFill>
              <a:srgbClr val="003767"/>
            </a:solidFill>
            <a:ln w="22225">
              <a:solidFill>
                <a:srgbClr val="003767"/>
              </a:solidFill>
              <a:round/>
              <a:headEnd/>
              <a:tailEnd/>
            </a:ln>
            <a:effectLst/>
          </p:spPr>
          <p:txBody>
            <a:bodyPr wrap="none" anchor="ctr"/>
            <a:lstStyle/>
            <a:p>
              <a:endParaRPr lang="en-US"/>
            </a:p>
          </p:txBody>
        </p:sp>
      </p:grpSp>
      <p:grpSp>
        <p:nvGrpSpPr>
          <p:cNvPr id="9" name="Group 8"/>
          <p:cNvGrpSpPr/>
          <p:nvPr/>
        </p:nvGrpSpPr>
        <p:grpSpPr>
          <a:xfrm>
            <a:off x="4226945" y="3863249"/>
            <a:ext cx="493259" cy="405431"/>
            <a:chOff x="4401352" y="3917562"/>
            <a:chExt cx="301375" cy="247713"/>
          </a:xfrm>
        </p:grpSpPr>
        <p:sp>
          <p:nvSpPr>
            <p:cNvPr id="65" name="Oval 27"/>
            <p:cNvSpPr>
              <a:spLocks noChangeArrowheads="1"/>
            </p:cNvSpPr>
            <p:nvPr/>
          </p:nvSpPr>
          <p:spPr bwMode="auto">
            <a:xfrm>
              <a:off x="4474127" y="3917562"/>
              <a:ext cx="228600" cy="228600"/>
            </a:xfrm>
            <a:prstGeom prst="ellipse">
              <a:avLst/>
            </a:prstGeom>
            <a:noFill/>
            <a:ln w="22225">
              <a:solidFill>
                <a:srgbClr val="FF0000"/>
              </a:solidFill>
              <a:round/>
              <a:headEnd/>
              <a:tailEnd/>
            </a:ln>
            <a:effectLst/>
          </p:spPr>
          <p:txBody>
            <a:bodyPr wrap="none" anchor="ctr"/>
            <a:lstStyle/>
            <a:p>
              <a:endParaRPr lang="en-US">
                <a:ln>
                  <a:solidFill>
                    <a:srgbClr val="FF0000"/>
                  </a:solidFill>
                </a:ln>
              </a:endParaRPr>
            </a:p>
          </p:txBody>
        </p:sp>
        <p:sp>
          <p:nvSpPr>
            <p:cNvPr id="66" name="Oval 28"/>
            <p:cNvSpPr>
              <a:spLocks noChangeArrowheads="1"/>
            </p:cNvSpPr>
            <p:nvPr/>
          </p:nvSpPr>
          <p:spPr bwMode="auto">
            <a:xfrm>
              <a:off x="4401352" y="3936675"/>
              <a:ext cx="228600" cy="228600"/>
            </a:xfrm>
            <a:prstGeom prst="ellipse">
              <a:avLst/>
            </a:prstGeom>
            <a:solidFill>
              <a:schemeClr val="accent4">
                <a:alpha val="94000"/>
              </a:schemeClr>
            </a:solidFill>
            <a:ln w="22225">
              <a:solidFill>
                <a:schemeClr val="accent4"/>
              </a:solidFill>
              <a:round/>
              <a:headEnd/>
              <a:tailEnd/>
            </a:ln>
            <a:effectLst/>
          </p:spPr>
          <p:txBody>
            <a:bodyPr wrap="none" anchor="ctr"/>
            <a:lstStyle/>
            <a:p>
              <a:endParaRPr lang="en-US"/>
            </a:p>
          </p:txBody>
        </p:sp>
      </p:grpSp>
      <p:sp>
        <p:nvSpPr>
          <p:cNvPr id="7" name="Rectangle 6"/>
          <p:cNvSpPr/>
          <p:nvPr/>
        </p:nvSpPr>
        <p:spPr>
          <a:xfrm>
            <a:off x="1871572" y="4828610"/>
            <a:ext cx="1583902" cy="607859"/>
          </a:xfrm>
          <a:prstGeom prst="rect">
            <a:avLst/>
          </a:prstGeom>
        </p:spPr>
        <p:txBody>
          <a:bodyPr wrap="square">
            <a:spAutoFit/>
          </a:bodyPr>
          <a:lstStyle/>
          <a:p>
            <a:pPr algn="ctr">
              <a:spcBef>
                <a:spcPts val="300"/>
              </a:spcBef>
            </a:pPr>
            <a:r>
              <a:rPr lang="en-US" sz="950" dirty="0" smtClean="0">
                <a:solidFill>
                  <a:srgbClr val="003767"/>
                </a:solidFill>
              </a:rPr>
              <a:t>Invariances</a:t>
            </a:r>
          </a:p>
          <a:p>
            <a:pPr algn="ctr">
              <a:spcBef>
                <a:spcPts val="300"/>
              </a:spcBef>
            </a:pPr>
            <a:r>
              <a:rPr lang="en-US" sz="950" dirty="0" smtClean="0">
                <a:solidFill>
                  <a:srgbClr val="003767"/>
                </a:solidFill>
              </a:rPr>
              <a:t>Noise Reduce</a:t>
            </a:r>
          </a:p>
          <a:p>
            <a:pPr algn="ctr">
              <a:spcBef>
                <a:spcPts val="300"/>
              </a:spcBef>
            </a:pPr>
            <a:r>
              <a:rPr lang="en-US" sz="950" dirty="0" smtClean="0">
                <a:solidFill>
                  <a:srgbClr val="003767"/>
                </a:solidFill>
              </a:rPr>
              <a:t>Crypto Hash</a:t>
            </a:r>
            <a:endParaRPr lang="en-US" sz="950" dirty="0">
              <a:solidFill>
                <a:srgbClr val="003767"/>
              </a:solidFill>
            </a:endParaRPr>
          </a:p>
        </p:txBody>
      </p:sp>
      <p:sp>
        <p:nvSpPr>
          <p:cNvPr id="56" name="Rectangle 55"/>
          <p:cNvSpPr/>
          <p:nvPr/>
        </p:nvSpPr>
        <p:spPr>
          <a:xfrm>
            <a:off x="166380" y="4706405"/>
            <a:ext cx="1612440" cy="677108"/>
          </a:xfrm>
          <a:prstGeom prst="rect">
            <a:avLst/>
          </a:prstGeom>
        </p:spPr>
        <p:txBody>
          <a:bodyPr wrap="square">
            <a:spAutoFit/>
          </a:bodyPr>
          <a:lstStyle/>
          <a:p>
            <a:pPr algn="ctr"/>
            <a:r>
              <a:rPr lang="en-US" sz="950" dirty="0" smtClean="0">
                <a:solidFill>
                  <a:srgbClr val="003767"/>
                </a:solidFill>
              </a:rPr>
              <a:t>Password, PIN,  …; </a:t>
            </a:r>
          </a:p>
          <a:p>
            <a:pPr algn="ctr"/>
            <a:r>
              <a:rPr lang="en-US" sz="950" dirty="0">
                <a:solidFill>
                  <a:srgbClr val="003767"/>
                </a:solidFill>
              </a:rPr>
              <a:t>Fingerprint, Iris, …; </a:t>
            </a:r>
            <a:endParaRPr lang="en-US" sz="950" dirty="0" smtClean="0">
              <a:solidFill>
                <a:srgbClr val="003767"/>
              </a:solidFill>
            </a:endParaRPr>
          </a:p>
          <a:p>
            <a:pPr algn="ctr"/>
            <a:r>
              <a:rPr lang="en-US" sz="950" dirty="0" smtClean="0">
                <a:solidFill>
                  <a:srgbClr val="003767"/>
                </a:solidFill>
              </a:rPr>
              <a:t>Serial #, Binary, Electrical, Optical Properties</a:t>
            </a:r>
          </a:p>
        </p:txBody>
      </p:sp>
      <p:pic>
        <p:nvPicPr>
          <p:cNvPr id="71" name="Picture 70"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72"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73"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9" name="Picture 18"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25" name="Picture 24"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26" name="Picture 25"/>
          <p:cNvPicPr>
            <a:picLocks noChangeAspect="1"/>
          </p:cNvPicPr>
          <p:nvPr/>
        </p:nvPicPr>
        <p:blipFill>
          <a:blip r:embed="rId6"/>
          <a:stretch>
            <a:fillRect/>
          </a:stretch>
        </p:blipFill>
        <p:spPr>
          <a:xfrm>
            <a:off x="7252643" y="3423059"/>
            <a:ext cx="718507" cy="627849"/>
          </a:xfrm>
          <a:prstGeom prst="rect">
            <a:avLst/>
          </a:prstGeom>
        </p:spPr>
      </p:pic>
      <p:pic>
        <p:nvPicPr>
          <p:cNvPr id="28" name="Picture 27"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grpSp>
        <p:nvGrpSpPr>
          <p:cNvPr id="5" name="Group 4"/>
          <p:cNvGrpSpPr/>
          <p:nvPr/>
        </p:nvGrpSpPr>
        <p:grpSpPr>
          <a:xfrm>
            <a:off x="5458950" y="3854588"/>
            <a:ext cx="1505043" cy="1251073"/>
            <a:chOff x="5535150" y="3873228"/>
            <a:chExt cx="1505043" cy="1251073"/>
          </a:xfrm>
        </p:grpSpPr>
        <p:pic>
          <p:nvPicPr>
            <p:cNvPr id="29" name="Picture 28" descr="82020858.png"/>
            <p:cNvPicPr>
              <a:picLocks noChangeAspect="1"/>
            </p:cNvPicPr>
            <p:nvPr/>
          </p:nvPicPr>
          <p:blipFill rotWithShape="1">
            <a:blip r:embed="rId8">
              <a:extLst>
                <a:ext uri="{28A0092B-C50C-407E-A947-70E740481C1C}">
                  <a14:useLocalDpi xmlns:a14="http://schemas.microsoft.com/office/drawing/2010/main" val="0"/>
                </a:ext>
              </a:extLst>
            </a:blip>
            <a:srcRect l="19645" r="25543"/>
            <a:stretch/>
          </p:blipFill>
          <p:spPr>
            <a:xfrm>
              <a:off x="5999215" y="3873228"/>
              <a:ext cx="515014" cy="1251073"/>
            </a:xfrm>
            <a:prstGeom prst="rect">
              <a:avLst/>
            </a:prstGeom>
          </p:spPr>
        </p:pic>
        <p:pic>
          <p:nvPicPr>
            <p:cNvPr id="30" name="Picture 29" descr="79937210.png"/>
            <p:cNvPicPr>
              <a:picLocks noChangeAspect="1"/>
            </p:cNvPicPr>
            <p:nvPr/>
          </p:nvPicPr>
          <p:blipFill rotWithShape="1">
            <a:blip r:embed="rId9">
              <a:extLst>
                <a:ext uri="{28A0092B-C50C-407E-A947-70E740481C1C}">
                  <a14:useLocalDpi xmlns:a14="http://schemas.microsoft.com/office/drawing/2010/main" val="0"/>
                </a:ext>
              </a:extLst>
            </a:blip>
            <a:srcRect l="17434" r="13037"/>
            <a:stretch/>
          </p:blipFill>
          <p:spPr>
            <a:xfrm>
              <a:off x="5535150" y="3969284"/>
              <a:ext cx="480013" cy="1134176"/>
            </a:xfrm>
            <a:prstGeom prst="rect">
              <a:avLst/>
            </a:prstGeom>
          </p:spPr>
        </p:pic>
        <p:pic>
          <p:nvPicPr>
            <p:cNvPr id="31" name="Picture 30" descr="121109727-1.png"/>
            <p:cNvPicPr>
              <a:picLocks noChangeAspect="1"/>
            </p:cNvPicPr>
            <p:nvPr/>
          </p:nvPicPr>
          <p:blipFill rotWithShape="1">
            <a:blip r:embed="rId10">
              <a:extLst>
                <a:ext uri="{28A0092B-C50C-407E-A947-70E740481C1C}">
                  <a14:useLocalDpi xmlns:a14="http://schemas.microsoft.com/office/drawing/2010/main" val="0"/>
                </a:ext>
              </a:extLst>
            </a:blip>
            <a:srcRect l="20120" t="4139" r="19970"/>
            <a:stretch/>
          </p:blipFill>
          <p:spPr>
            <a:xfrm>
              <a:off x="6545180" y="3929111"/>
              <a:ext cx="495013" cy="1188103"/>
            </a:xfrm>
            <a:prstGeom prst="rect">
              <a:avLst/>
            </a:prstGeom>
          </p:spPr>
        </p:pic>
        <p:sp>
          <p:nvSpPr>
            <p:cNvPr id="90" name="Right Arrow 89"/>
            <p:cNvSpPr/>
            <p:nvPr/>
          </p:nvSpPr>
          <p:spPr>
            <a:xfrm flipH="1">
              <a:off x="588645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1" name="Right Arrow 90"/>
            <p:cNvSpPr/>
            <p:nvPr/>
          </p:nvSpPr>
          <p:spPr>
            <a:xfrm>
              <a:off x="642620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cxnSp>
        <p:nvCxnSpPr>
          <p:cNvPr id="69" name="Straight Arrow Connector 68"/>
          <p:cNvCxnSpPr>
            <a:endCxn id="76"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a:stCxn id="76" idx="3"/>
            <a:endCxn id="79"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79" idx="3"/>
            <a:endCxn id="84"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84" idx="3"/>
            <a:endCxn id="87"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76" name="Rounded Rectangle 75"/>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79" name="Rounded Rectangle 78"/>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83" name="Rounded Rectangle 82"/>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84" name="Rounded Rectangle 83"/>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87" name="Rounded Rectangle 86"/>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sp>
        <p:nvSpPr>
          <p:cNvPr id="92" name="Rounded Rectangle 9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cxnSp>
        <p:nvCxnSpPr>
          <p:cNvPr id="93" name="Elbow Connector 92"/>
          <p:cNvCxnSpPr>
            <a:stCxn id="92" idx="2"/>
            <a:endCxn id="79" idx="0"/>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pic>
        <p:nvPicPr>
          <p:cNvPr id="77" name="Picture 76"/>
          <p:cNvPicPr>
            <a:picLocks noChangeAspect="1"/>
          </p:cNvPicPr>
          <p:nvPr/>
        </p:nvPicPr>
        <p:blipFill>
          <a:blip r:embed="rId11">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13" name="Right Arrow 12"/>
          <p:cNvSpPr/>
          <p:nvPr/>
        </p:nvSpPr>
        <p:spPr>
          <a:xfrm rot="5400000">
            <a:off x="4231551" y="1498606"/>
            <a:ext cx="935552" cy="711854"/>
          </a:xfrm>
          <a:prstGeom prst="rightArrow">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6707340" y="1208492"/>
            <a:ext cx="2794000" cy="307777"/>
          </a:xfrm>
          <a:prstGeom prst="rect">
            <a:avLst/>
          </a:prstGeom>
          <a:noFill/>
        </p:spPr>
        <p:txBody>
          <a:bodyPr wrap="square" rtlCol="0">
            <a:spAutoFit/>
          </a:bodyPr>
          <a:lstStyle/>
          <a:p>
            <a:r>
              <a:rPr lang="en-US" sz="1400" b="1" dirty="0" smtClean="0">
                <a:solidFill>
                  <a:srgbClr val="800000"/>
                </a:solidFill>
              </a:rPr>
              <a:t>[RathaConnelleBolle2001]</a:t>
            </a:r>
            <a:endParaRPr lang="en-US" sz="1400" b="1" dirty="0">
              <a:solidFill>
                <a:srgbClr val="800000"/>
              </a:solidFill>
            </a:endParaRPr>
          </a:p>
        </p:txBody>
      </p:sp>
      <p:sp>
        <p:nvSpPr>
          <p:cNvPr id="85" name="Rectangle 36"/>
          <p:cNvSpPr>
            <a:spLocks noChangeArrowheads="1"/>
          </p:cNvSpPr>
          <p:nvPr/>
        </p:nvSpPr>
        <p:spPr bwMode="auto">
          <a:xfrm>
            <a:off x="100330" y="5857452"/>
            <a:ext cx="880796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Points of vulnerability:  Force matching algorithm to output </a:t>
            </a:r>
            <a:r>
              <a:rPr lang="en-US" sz="2400" dirty="0" smtClean="0">
                <a:latin typeface="Times New Roman"/>
                <a:cs typeface="Times New Roman"/>
              </a:rPr>
              <a:t>1</a:t>
            </a:r>
            <a:endParaRPr lang="en-US" sz="2400" dirty="0">
              <a:latin typeface="Times New Roman"/>
              <a:cs typeface="Times New Roman"/>
            </a:endParaRPr>
          </a:p>
        </p:txBody>
      </p:sp>
      <p:pic>
        <p:nvPicPr>
          <p:cNvPr id="86" name="Picture 85"/>
          <p:cNvPicPr>
            <a:picLocks noChangeAspect="1"/>
          </p:cNvPicPr>
          <p:nvPr/>
        </p:nvPicPr>
        <p:blipFill rotWithShape="1">
          <a:blip r:embed="rId12"/>
          <a:srcRect l="20810" t="11493" r="15055" b="2758"/>
          <a:stretch/>
        </p:blipFill>
        <p:spPr>
          <a:xfrm>
            <a:off x="457200" y="3810000"/>
            <a:ext cx="1056814" cy="938351"/>
          </a:xfrm>
          <a:prstGeom prst="rect">
            <a:avLst/>
          </a:prstGeom>
        </p:spPr>
      </p:pic>
      <p:sp>
        <p:nvSpPr>
          <p:cNvPr id="94" name="Isosceles Triangle 93"/>
          <p:cNvSpPr/>
          <p:nvPr/>
        </p:nvSpPr>
        <p:spPr>
          <a:xfrm rot="15492539">
            <a:off x="1253061" y="3621730"/>
            <a:ext cx="1009195" cy="1479763"/>
          </a:xfrm>
          <a:prstGeom prst="triangle">
            <a:avLst/>
          </a:prstGeom>
          <a:gradFill flip="none" rotWithShape="1">
            <a:gsLst>
              <a:gs pos="0">
                <a:schemeClr val="accent4"/>
              </a:gs>
              <a:gs pos="100000">
                <a:schemeClr val="bg1">
                  <a:alpha val="1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tx1"/>
              </a:solidFill>
            </a:endParaRPr>
          </a:p>
        </p:txBody>
      </p:sp>
      <p:pic>
        <p:nvPicPr>
          <p:cNvPr id="95" name="Picture 94"/>
          <p:cNvPicPr>
            <a:picLocks noChangeAspect="1"/>
          </p:cNvPicPr>
          <p:nvPr/>
        </p:nvPicPr>
        <p:blipFill rotWithShape="1">
          <a:blip r:embed="rId12"/>
          <a:srcRect l="55954" t="46800" r="15296" b="3198"/>
          <a:stretch/>
        </p:blipFill>
        <p:spPr>
          <a:xfrm>
            <a:off x="2059259" y="3721251"/>
            <a:ext cx="1051560" cy="1188720"/>
          </a:xfrm>
          <a:prstGeom prst="rect">
            <a:avLst/>
          </a:prstGeom>
        </p:spPr>
      </p:pic>
      <p:sp>
        <p:nvSpPr>
          <p:cNvPr id="96" name="Oval 27"/>
          <p:cNvSpPr>
            <a:spLocks noChangeArrowheads="1"/>
          </p:cNvSpPr>
          <p:nvPr/>
        </p:nvSpPr>
        <p:spPr bwMode="auto">
          <a:xfrm>
            <a:off x="2780384" y="4032784"/>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97" name="Oval 27"/>
          <p:cNvSpPr>
            <a:spLocks noChangeArrowheads="1"/>
          </p:cNvSpPr>
          <p:nvPr/>
        </p:nvSpPr>
        <p:spPr bwMode="auto">
          <a:xfrm>
            <a:off x="2180369" y="4207780"/>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98" name="Oval 27"/>
          <p:cNvSpPr>
            <a:spLocks noChangeArrowheads="1"/>
          </p:cNvSpPr>
          <p:nvPr/>
        </p:nvSpPr>
        <p:spPr bwMode="auto">
          <a:xfrm>
            <a:off x="2520379" y="4432776"/>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68" name="Text Box 90"/>
          <p:cNvSpPr txBox="1">
            <a:spLocks noChangeArrowheads="1"/>
          </p:cNvSpPr>
          <p:nvPr/>
        </p:nvSpPr>
        <p:spPr bwMode="auto">
          <a:xfrm>
            <a:off x="5197207" y="4971205"/>
            <a:ext cx="1549400" cy="461665"/>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      User Identity</a:t>
            </a:r>
          </a:p>
          <a:p>
            <a:r>
              <a:rPr lang="en-US" sz="1200" b="1" dirty="0" smtClean="0">
                <a:solidFill>
                  <a:srgbClr val="003767"/>
                </a:solidFill>
              </a:rPr>
              <a:t>      User Role</a:t>
            </a:r>
            <a:endParaRPr lang="en-US" sz="1200" b="1" dirty="0">
              <a:solidFill>
                <a:srgbClr val="003767"/>
              </a:solidFill>
            </a:endParaRPr>
          </a:p>
        </p:txBody>
      </p:sp>
      <p:sp>
        <p:nvSpPr>
          <p:cNvPr id="80"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spTree>
    <p:extLst>
      <p:ext uri="{BB962C8B-B14F-4D97-AF65-F5344CB8AC3E}">
        <p14:creationId xmlns:p14="http://schemas.microsoft.com/office/powerpoint/2010/main" val="3500670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fade">
                                      <p:cBhvr>
                                        <p:cTn id="58" dur="500"/>
                                        <p:tgtEl>
                                          <p:spTgt spid="9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10" presetClass="entr" presetSubtype="0"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par>
                                <p:cTn id="89" presetID="10"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500"/>
                                        <p:tgtEl>
                                          <p:spTgt spid="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 presetClass="entr" presetSubtype="0" fill="hold" nodeType="withEffect">
                                  <p:stCondLst>
                                    <p:cond delay="0"/>
                                  </p:stCondLst>
                                  <p:childTnLst>
                                    <p:set>
                                      <p:cBhvr>
                                        <p:cTn id="99" dur="1" fill="hold">
                                          <p:stCondLst>
                                            <p:cond delay="0"/>
                                          </p:stCondLst>
                                        </p:cTn>
                                        <p:tgtEl>
                                          <p:spTgt spid="77"/>
                                        </p:tgtEl>
                                        <p:attrNameLst>
                                          <p:attrName>style.visibility</p:attrName>
                                        </p:attrNameLst>
                                      </p:cBhvr>
                                      <p:to>
                                        <p:strVal val="visible"/>
                                      </p:to>
                                    </p:set>
                                  </p:childTnLst>
                                </p:cTn>
                              </p:par>
                              <p:par>
                                <p:cTn id="100" presetID="10" presetClass="entr" presetSubtype="0"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500"/>
                                        <p:tgtEl>
                                          <p:spTgt spid="8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500"/>
                                        <p:tgtEl>
                                          <p:spTgt spid="75"/>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500"/>
                                        <p:tgtEl>
                                          <p:spTgt spid="55"/>
                                        </p:tgtEl>
                                      </p:cBhvr>
                                    </p:animEffect>
                                  </p:childTnLst>
                                </p:cTn>
                              </p:par>
                              <p:par>
                                <p:cTn id="118" presetID="10" presetClass="entr" presetSubtype="0" fill="hold" nodeType="with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fade">
                                      <p:cBhvr>
                                        <p:cTn id="120" dur="500"/>
                                        <p:tgtEl>
                                          <p:spTgt spid="7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fade">
                                      <p:cBhvr>
                                        <p:cTn id="123" dur="500"/>
                                        <p:tgtEl>
                                          <p:spTgt spid="7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3"/>
                                        </p:tgtEl>
                                        <p:attrNameLst>
                                          <p:attrName>style.visibility</p:attrName>
                                        </p:attrNameLst>
                                      </p:cBhvr>
                                      <p:to>
                                        <p:strVal val="visible"/>
                                      </p:to>
                                    </p:set>
                                    <p:animEffect transition="in" filter="fade">
                                      <p:cBhvr>
                                        <p:cTn id="126" dur="500"/>
                                        <p:tgtEl>
                                          <p:spTgt spid="73"/>
                                        </p:tgtEl>
                                      </p:cBhvr>
                                    </p:animEffect>
                                  </p:childTnLst>
                                </p:cTn>
                              </p:par>
                              <p:par>
                                <p:cTn id="127" presetID="10" presetClass="entr" presetSubtype="0" fill="hold" nodeType="withEffect">
                                  <p:stCondLst>
                                    <p:cond delay="0"/>
                                  </p:stCondLst>
                                  <p:childTnLst>
                                    <p:set>
                                      <p:cBhvr>
                                        <p:cTn id="128" dur="1" fill="hold">
                                          <p:stCondLst>
                                            <p:cond delay="0"/>
                                          </p:stCondLst>
                                        </p:cTn>
                                        <p:tgtEl>
                                          <p:spTgt spid="19"/>
                                        </p:tgtEl>
                                        <p:attrNameLst>
                                          <p:attrName>style.visibility</p:attrName>
                                        </p:attrNameLst>
                                      </p:cBhvr>
                                      <p:to>
                                        <p:strVal val="visible"/>
                                      </p:to>
                                    </p:set>
                                    <p:animEffect transition="in" filter="fade">
                                      <p:cBhvr>
                                        <p:cTn id="129" dur="500"/>
                                        <p:tgtEl>
                                          <p:spTgt spid="19"/>
                                        </p:tgtEl>
                                      </p:cBhvr>
                                    </p:animEffect>
                                  </p:childTnLst>
                                </p:cTn>
                              </p:par>
                              <p:par>
                                <p:cTn id="130" presetID="10" presetClass="entr" presetSubtype="0" fill="hold" nodeType="with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500"/>
                                        <p:tgtEl>
                                          <p:spTgt spid="25"/>
                                        </p:tgtEl>
                                      </p:cBhvr>
                                    </p:animEffect>
                                  </p:childTnLst>
                                </p:cTn>
                              </p:par>
                              <p:par>
                                <p:cTn id="133" presetID="10" presetClass="entr" presetSubtype="0" fill="hold" nodeType="with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fade">
                                      <p:cBhvr>
                                        <p:cTn id="135" dur="500"/>
                                        <p:tgtEl>
                                          <p:spTgt spid="26"/>
                                        </p:tgtEl>
                                      </p:cBhvr>
                                    </p:animEffect>
                                  </p:childTnLst>
                                </p:cTn>
                              </p:par>
                              <p:par>
                                <p:cTn id="136" presetID="10" presetClass="entr" presetSubtype="0" fill="hold" nodeType="withEffect">
                                  <p:stCondLst>
                                    <p:cond delay="0"/>
                                  </p:stCondLst>
                                  <p:childTnLst>
                                    <p:set>
                                      <p:cBhvr>
                                        <p:cTn id="137" dur="1" fill="hold">
                                          <p:stCondLst>
                                            <p:cond delay="0"/>
                                          </p:stCondLst>
                                        </p:cTn>
                                        <p:tgtEl>
                                          <p:spTgt spid="28"/>
                                        </p:tgtEl>
                                        <p:attrNameLst>
                                          <p:attrName>style.visibility</p:attrName>
                                        </p:attrNameLst>
                                      </p:cBhvr>
                                      <p:to>
                                        <p:strVal val="visible"/>
                                      </p:to>
                                    </p:set>
                                    <p:animEffect transition="in" filter="fade">
                                      <p:cBhvr>
                                        <p:cTn id="138" dur="500"/>
                                        <p:tgtEl>
                                          <p:spTgt spid="2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7"/>
                                        </p:tgtEl>
                                        <p:attrNameLst>
                                          <p:attrName>style.visibility</p:attrName>
                                        </p:attrNameLst>
                                      </p:cBhvr>
                                      <p:to>
                                        <p:strVal val="visible"/>
                                      </p:to>
                                    </p:set>
                                    <p:animEffect transition="in" filter="fade">
                                      <p:cBhvr>
                                        <p:cTn id="141" dur="500"/>
                                        <p:tgtEl>
                                          <p:spTgt spid="87"/>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fade">
                                      <p:cBhvr>
                                        <p:cTn id="146" dur="500"/>
                                        <p:tgtEl>
                                          <p:spTgt spid="85"/>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13"/>
                                        </p:tgtEl>
                                        <p:attrNameLst>
                                          <p:attrName>style.visibility</p:attrName>
                                        </p:attrNameLst>
                                      </p:cBhvr>
                                      <p:to>
                                        <p:strVal val="visible"/>
                                      </p:to>
                                    </p:set>
                                    <p:animEffect transition="in" filter="dissolve">
                                      <p:cBhvr>
                                        <p:cTn id="151" dur="500"/>
                                        <p:tgtEl>
                                          <p:spTgt spid="13"/>
                                        </p:tgtEl>
                                      </p:cBhvr>
                                    </p:animEffect>
                                  </p:childTnLst>
                                </p:cTn>
                              </p:par>
                            </p:childTnLst>
                          </p:cTn>
                        </p:par>
                        <p:par>
                          <p:cTn id="152" fill="hold">
                            <p:stCondLst>
                              <p:cond delay="500"/>
                            </p:stCondLst>
                            <p:childTnLst>
                              <p:par>
                                <p:cTn id="153" presetID="10" presetClass="entr" presetSubtype="0" fill="hold" grpId="0" nodeType="afterEffect">
                                  <p:stCondLst>
                                    <p:cond delay="0"/>
                                  </p:stCondLst>
                                  <p:childTnLst>
                                    <p:set>
                                      <p:cBhvr>
                                        <p:cTn id="154" dur="1" fill="hold">
                                          <p:stCondLst>
                                            <p:cond delay="0"/>
                                          </p:stCondLst>
                                        </p:cTn>
                                        <p:tgtEl>
                                          <p:spTgt spid="78"/>
                                        </p:tgtEl>
                                        <p:attrNameLst>
                                          <p:attrName>style.visibility</p:attrName>
                                        </p:attrNameLst>
                                      </p:cBhvr>
                                      <p:to>
                                        <p:strVal val="visible"/>
                                      </p:to>
                                    </p:set>
                                    <p:animEffect transition="in" filter="fade">
                                      <p:cBhvr>
                                        <p:cTn id="15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3" grpId="0" animBg="1"/>
      <p:bldP spid="47" grpId="0" animBg="1"/>
      <p:bldP spid="46" grpId="0" animBg="1"/>
      <p:bldP spid="22" grpId="0" animBg="1"/>
      <p:bldP spid="45" grpId="0" animBg="1"/>
      <p:bldP spid="24" grpId="0" animBg="1"/>
      <p:bldP spid="49" grpId="0"/>
      <p:bldP spid="50" grpId="0"/>
      <p:bldP spid="51" grpId="0"/>
      <p:bldP spid="55" grpId="0"/>
      <p:bldP spid="52" grpId="0"/>
      <p:bldP spid="7" grpId="0"/>
      <p:bldP spid="56" grpId="0"/>
      <p:bldP spid="72" grpId="0"/>
      <p:bldP spid="73" grpId="0"/>
      <p:bldP spid="76" grpId="0" animBg="1"/>
      <p:bldP spid="79" grpId="0" animBg="1"/>
      <p:bldP spid="83" grpId="0" animBg="1"/>
      <p:bldP spid="84" grpId="0" animBg="1"/>
      <p:bldP spid="87" grpId="0" animBg="1"/>
      <p:bldP spid="92" grpId="0" animBg="1"/>
      <p:bldP spid="13" grpId="0" animBg="1"/>
      <p:bldP spid="78" grpId="0"/>
      <p:bldP spid="85" grpId="0" animBg="1"/>
      <p:bldP spid="94" grpId="0" animBg="1"/>
      <p:bldP spid="96" grpId="0" animBg="1"/>
      <p:bldP spid="97" grpId="0" animBg="1"/>
      <p:bldP spid="98" grpId="0" animBg="1"/>
      <p:bldP spid="68" grpId="0"/>
      <p:bldP spid="80"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ounded Rectangle 47"/>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3" name="Rounded Rectangle 42"/>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7" name="Rounded Rectangle 46"/>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6" name="Rounded Rectangle 45"/>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2" name="Rounded Rectangle 21"/>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5" name="Rounded Rectangle 44"/>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4" name="Rounded Rectangle 23"/>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3" name="Title 2"/>
          <p:cNvSpPr>
            <a:spLocks noGrp="1"/>
          </p:cNvSpPr>
          <p:nvPr>
            <p:ph type="title"/>
          </p:nvPr>
        </p:nvSpPr>
        <p:spPr>
          <a:xfrm>
            <a:off x="457200" y="-272534"/>
            <a:ext cx="8229600" cy="1143000"/>
          </a:xfrm>
        </p:spPr>
        <p:txBody>
          <a:bodyPr>
            <a:normAutofit/>
          </a:bodyPr>
          <a:lstStyle/>
          <a:p>
            <a:r>
              <a:rPr lang="en-US" sz="3200" dirty="0" smtClean="0"/>
              <a:t>Establishing Trust Today</a:t>
            </a:r>
            <a:endParaRPr lang="en-US" sz="3200" dirty="0"/>
          </a:p>
        </p:txBody>
      </p:sp>
      <p:sp>
        <p:nvSpPr>
          <p:cNvPr id="49" name="Text Box 90"/>
          <p:cNvSpPr txBox="1">
            <a:spLocks noChangeArrowheads="1"/>
          </p:cNvSpPr>
          <p:nvPr/>
        </p:nvSpPr>
        <p:spPr bwMode="auto">
          <a:xfrm>
            <a:off x="205298" y="3389833"/>
            <a:ext cx="1549400" cy="1508105"/>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Primary Characteristic</a:t>
            </a:r>
          </a:p>
          <a:p>
            <a:pPr algn="ctr">
              <a:spcBef>
                <a:spcPts val="600"/>
              </a:spcBef>
            </a:pPr>
            <a:endParaRPr lang="en-US" sz="1200" b="1" dirty="0" smtClean="0">
              <a:solidFill>
                <a:srgbClr val="003767"/>
              </a:solidFill>
            </a:endParaRPr>
          </a:p>
          <a:p>
            <a:pPr algn="ctr">
              <a:spcBef>
                <a:spcPts val="600"/>
              </a:spcBef>
            </a:pPr>
            <a:endParaRPr lang="en-US" sz="1200" b="1" dirty="0">
              <a:solidFill>
                <a:srgbClr val="003767"/>
              </a:solidFill>
            </a:endParaRPr>
          </a:p>
          <a:p>
            <a:pPr algn="ctr">
              <a:spcBef>
                <a:spcPts val="600"/>
              </a:spcBef>
            </a:pPr>
            <a:endParaRPr lang="en-US" sz="1200" b="1" dirty="0" smtClean="0">
              <a:solidFill>
                <a:srgbClr val="003767"/>
              </a:solidFill>
            </a:endParaRPr>
          </a:p>
          <a:p>
            <a:pPr algn="ctr">
              <a:spcBef>
                <a:spcPts val="600"/>
              </a:spcBef>
            </a:pPr>
            <a:endParaRPr lang="en-US" sz="1200" b="1" dirty="0" smtClean="0">
              <a:solidFill>
                <a:srgbClr val="003767"/>
              </a:solidFill>
            </a:endParaRPr>
          </a:p>
        </p:txBody>
      </p:sp>
      <p:sp>
        <p:nvSpPr>
          <p:cNvPr id="50" name="Text Box 90"/>
          <p:cNvSpPr txBox="1">
            <a:spLocks noChangeArrowheads="1"/>
          </p:cNvSpPr>
          <p:nvPr/>
        </p:nvSpPr>
        <p:spPr bwMode="auto">
          <a:xfrm>
            <a:off x="1898244" y="3401123"/>
            <a:ext cx="1549400" cy="27699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Representation</a:t>
            </a:r>
          </a:p>
        </p:txBody>
      </p:sp>
      <p:sp>
        <p:nvSpPr>
          <p:cNvPr id="51"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55"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sp>
        <p:nvSpPr>
          <p:cNvPr id="52" name="Text Box 90"/>
          <p:cNvSpPr txBox="1">
            <a:spLocks noChangeArrowheads="1"/>
          </p:cNvSpPr>
          <p:nvPr/>
        </p:nvSpPr>
        <p:spPr bwMode="auto">
          <a:xfrm>
            <a:off x="3732207" y="3410360"/>
            <a:ext cx="1549400" cy="120032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Exact?</a:t>
            </a:r>
          </a:p>
          <a:p>
            <a:pPr algn="ctr"/>
            <a:endParaRPr lang="en-US" sz="1200" b="1" dirty="0">
              <a:solidFill>
                <a:srgbClr val="003767"/>
              </a:solidFill>
            </a:endParaRPr>
          </a:p>
          <a:p>
            <a:pPr algn="ctr"/>
            <a:endParaRPr lang="en-US" sz="1200" b="1" dirty="0" smtClean="0">
              <a:solidFill>
                <a:srgbClr val="003767"/>
              </a:solidFill>
            </a:endParaRPr>
          </a:p>
          <a:p>
            <a:pPr algn="ctr"/>
            <a:endParaRPr lang="en-US" sz="1200" b="1" dirty="0">
              <a:solidFill>
                <a:srgbClr val="003767"/>
              </a:solidFill>
            </a:endParaRPr>
          </a:p>
          <a:p>
            <a:pPr algn="ctr"/>
            <a:endParaRPr lang="en-US" sz="1200" b="1" dirty="0" smtClean="0">
              <a:solidFill>
                <a:srgbClr val="003767"/>
              </a:solidFill>
            </a:endParaRPr>
          </a:p>
          <a:p>
            <a:pPr algn="ctr"/>
            <a:r>
              <a:rPr lang="en-US" sz="1200" b="1" dirty="0" smtClean="0">
                <a:solidFill>
                  <a:srgbClr val="003767"/>
                </a:solidFill>
              </a:rPr>
              <a:t>Within a Range?</a:t>
            </a:r>
          </a:p>
        </p:txBody>
      </p:sp>
      <p:grpSp>
        <p:nvGrpSpPr>
          <p:cNvPr id="8" name="Group 7"/>
          <p:cNvGrpSpPr/>
          <p:nvPr/>
        </p:nvGrpSpPr>
        <p:grpSpPr>
          <a:xfrm>
            <a:off x="4162580" y="4629931"/>
            <a:ext cx="766442" cy="688006"/>
            <a:chOff x="4346083" y="4698512"/>
            <a:chExt cx="626843" cy="562693"/>
          </a:xfrm>
        </p:grpSpPr>
        <p:sp>
          <p:nvSpPr>
            <p:cNvPr id="58" name="Oval 27"/>
            <p:cNvSpPr>
              <a:spLocks noChangeArrowheads="1"/>
            </p:cNvSpPr>
            <p:nvPr/>
          </p:nvSpPr>
          <p:spPr bwMode="auto">
            <a:xfrm>
              <a:off x="4876075" y="4961235"/>
              <a:ext cx="96851" cy="96851"/>
            </a:xfrm>
            <a:prstGeom prst="ellipse">
              <a:avLst/>
            </a:prstGeom>
            <a:noFill/>
            <a:ln w="22225">
              <a:solidFill>
                <a:srgbClr val="003767"/>
              </a:solidFill>
              <a:round/>
              <a:headEnd/>
              <a:tailEnd/>
            </a:ln>
            <a:effectLst/>
          </p:spPr>
          <p:txBody>
            <a:bodyPr wrap="none" anchor="ctr"/>
            <a:lstStyle/>
            <a:p>
              <a:endParaRPr lang="en-US"/>
            </a:p>
          </p:txBody>
        </p:sp>
        <p:sp>
          <p:nvSpPr>
            <p:cNvPr id="59" name="Oval 29"/>
            <p:cNvSpPr>
              <a:spLocks noChangeArrowheads="1"/>
            </p:cNvSpPr>
            <p:nvPr/>
          </p:nvSpPr>
          <p:spPr bwMode="auto">
            <a:xfrm>
              <a:off x="4473084" y="4698512"/>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0" name="AutoShape 30"/>
            <p:cNvCxnSpPr>
              <a:cxnSpLocks noChangeShapeType="1"/>
              <a:stCxn id="64" idx="6"/>
              <a:endCxn id="58" idx="2"/>
            </p:cNvCxnSpPr>
            <p:nvPr/>
          </p:nvCxnSpPr>
          <p:spPr bwMode="auto">
            <a:xfrm flipV="1">
              <a:off x="4617805" y="5009661"/>
              <a:ext cx="258270" cy="32284"/>
            </a:xfrm>
            <a:prstGeom prst="straightConnector1">
              <a:avLst/>
            </a:prstGeom>
            <a:noFill/>
            <a:ln w="50800">
              <a:solidFill>
                <a:schemeClr val="tx1"/>
              </a:solidFill>
              <a:round/>
              <a:headEnd/>
              <a:tailEnd type="triangle"/>
            </a:ln>
            <a:effectLst/>
          </p:spPr>
        </p:cxnSp>
        <p:cxnSp>
          <p:nvCxnSpPr>
            <p:cNvPr id="61" name="AutoShape 31"/>
            <p:cNvCxnSpPr>
              <a:cxnSpLocks noChangeShapeType="1"/>
              <a:stCxn id="59" idx="4"/>
              <a:endCxn id="64" idx="0"/>
            </p:cNvCxnSpPr>
            <p:nvPr/>
          </p:nvCxnSpPr>
          <p:spPr bwMode="auto">
            <a:xfrm>
              <a:off x="4521510" y="4795363"/>
              <a:ext cx="47869" cy="198155"/>
            </a:xfrm>
            <a:prstGeom prst="straightConnector1">
              <a:avLst/>
            </a:prstGeom>
            <a:noFill/>
            <a:ln w="31750">
              <a:solidFill>
                <a:schemeClr val="tx1"/>
              </a:solidFill>
              <a:round/>
              <a:headEnd type="triangle"/>
              <a:tailEnd/>
            </a:ln>
            <a:effectLst/>
          </p:spPr>
        </p:cxnSp>
        <p:sp>
          <p:nvSpPr>
            <p:cNvPr id="62" name="Oval 82"/>
            <p:cNvSpPr>
              <a:spLocks noChangeArrowheads="1"/>
            </p:cNvSpPr>
            <p:nvPr/>
          </p:nvSpPr>
          <p:spPr bwMode="auto">
            <a:xfrm>
              <a:off x="4346083" y="5164354"/>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3" name="AutoShape 83"/>
            <p:cNvCxnSpPr>
              <a:cxnSpLocks noChangeShapeType="1"/>
              <a:stCxn id="62" idx="7"/>
              <a:endCxn id="64" idx="3"/>
            </p:cNvCxnSpPr>
            <p:nvPr/>
          </p:nvCxnSpPr>
          <p:spPr bwMode="auto">
            <a:xfrm flipV="1">
              <a:off x="4428751" y="5076186"/>
              <a:ext cx="106386" cy="102351"/>
            </a:xfrm>
            <a:prstGeom prst="straightConnector1">
              <a:avLst/>
            </a:prstGeom>
            <a:noFill/>
            <a:ln w="31750">
              <a:solidFill>
                <a:schemeClr val="tx1"/>
              </a:solidFill>
              <a:round/>
              <a:headEnd type="triangle"/>
              <a:tailEnd type="none"/>
            </a:ln>
            <a:effectLst/>
          </p:spPr>
        </p:cxnSp>
        <p:sp>
          <p:nvSpPr>
            <p:cNvPr id="64" name="Oval 28"/>
            <p:cNvSpPr>
              <a:spLocks noChangeArrowheads="1"/>
            </p:cNvSpPr>
            <p:nvPr/>
          </p:nvSpPr>
          <p:spPr bwMode="auto">
            <a:xfrm>
              <a:off x="4520953" y="4993519"/>
              <a:ext cx="96851" cy="96851"/>
            </a:xfrm>
            <a:prstGeom prst="ellipse">
              <a:avLst/>
            </a:prstGeom>
            <a:solidFill>
              <a:srgbClr val="003767"/>
            </a:solidFill>
            <a:ln w="22225">
              <a:solidFill>
                <a:srgbClr val="003767"/>
              </a:solidFill>
              <a:round/>
              <a:headEnd/>
              <a:tailEnd/>
            </a:ln>
            <a:effectLst/>
          </p:spPr>
          <p:txBody>
            <a:bodyPr wrap="none" anchor="ctr"/>
            <a:lstStyle/>
            <a:p>
              <a:endParaRPr lang="en-US"/>
            </a:p>
          </p:txBody>
        </p:sp>
      </p:grpSp>
      <p:grpSp>
        <p:nvGrpSpPr>
          <p:cNvPr id="9" name="Group 8"/>
          <p:cNvGrpSpPr/>
          <p:nvPr/>
        </p:nvGrpSpPr>
        <p:grpSpPr>
          <a:xfrm>
            <a:off x="4226945" y="3863249"/>
            <a:ext cx="493259" cy="405431"/>
            <a:chOff x="4401352" y="3917562"/>
            <a:chExt cx="301375" cy="247713"/>
          </a:xfrm>
        </p:grpSpPr>
        <p:sp>
          <p:nvSpPr>
            <p:cNvPr id="65" name="Oval 27"/>
            <p:cNvSpPr>
              <a:spLocks noChangeArrowheads="1"/>
            </p:cNvSpPr>
            <p:nvPr/>
          </p:nvSpPr>
          <p:spPr bwMode="auto">
            <a:xfrm>
              <a:off x="4474127" y="3917562"/>
              <a:ext cx="228600" cy="228600"/>
            </a:xfrm>
            <a:prstGeom prst="ellipse">
              <a:avLst/>
            </a:prstGeom>
            <a:noFill/>
            <a:ln w="22225">
              <a:solidFill>
                <a:srgbClr val="FF0000"/>
              </a:solidFill>
              <a:round/>
              <a:headEnd/>
              <a:tailEnd/>
            </a:ln>
            <a:effectLst/>
          </p:spPr>
          <p:txBody>
            <a:bodyPr wrap="none" anchor="ctr"/>
            <a:lstStyle/>
            <a:p>
              <a:endParaRPr lang="en-US">
                <a:ln>
                  <a:solidFill>
                    <a:srgbClr val="FF0000"/>
                  </a:solidFill>
                </a:ln>
              </a:endParaRPr>
            </a:p>
          </p:txBody>
        </p:sp>
        <p:sp>
          <p:nvSpPr>
            <p:cNvPr id="66" name="Oval 28"/>
            <p:cNvSpPr>
              <a:spLocks noChangeArrowheads="1"/>
            </p:cNvSpPr>
            <p:nvPr/>
          </p:nvSpPr>
          <p:spPr bwMode="auto">
            <a:xfrm>
              <a:off x="4401352" y="3936675"/>
              <a:ext cx="228600" cy="228600"/>
            </a:xfrm>
            <a:prstGeom prst="ellipse">
              <a:avLst/>
            </a:prstGeom>
            <a:solidFill>
              <a:schemeClr val="accent4">
                <a:alpha val="94000"/>
              </a:schemeClr>
            </a:solidFill>
            <a:ln w="22225">
              <a:solidFill>
                <a:schemeClr val="accent4"/>
              </a:solidFill>
              <a:round/>
              <a:headEnd/>
              <a:tailEnd/>
            </a:ln>
            <a:effectLst/>
          </p:spPr>
          <p:txBody>
            <a:bodyPr wrap="none" anchor="ctr"/>
            <a:lstStyle/>
            <a:p>
              <a:endParaRPr lang="en-US"/>
            </a:p>
          </p:txBody>
        </p:sp>
      </p:grpSp>
      <p:sp>
        <p:nvSpPr>
          <p:cNvPr id="56" name="Rectangle 55"/>
          <p:cNvSpPr/>
          <p:nvPr/>
        </p:nvSpPr>
        <p:spPr>
          <a:xfrm>
            <a:off x="166380" y="4706405"/>
            <a:ext cx="1612440" cy="677108"/>
          </a:xfrm>
          <a:prstGeom prst="rect">
            <a:avLst/>
          </a:prstGeom>
        </p:spPr>
        <p:txBody>
          <a:bodyPr wrap="square">
            <a:spAutoFit/>
          </a:bodyPr>
          <a:lstStyle/>
          <a:p>
            <a:pPr algn="ctr"/>
            <a:r>
              <a:rPr lang="en-US" sz="950" dirty="0" smtClean="0">
                <a:solidFill>
                  <a:srgbClr val="003767"/>
                </a:solidFill>
              </a:rPr>
              <a:t>Password, PIN,  …; </a:t>
            </a:r>
          </a:p>
          <a:p>
            <a:pPr algn="ctr"/>
            <a:r>
              <a:rPr lang="en-US" sz="950" dirty="0">
                <a:solidFill>
                  <a:srgbClr val="003767"/>
                </a:solidFill>
              </a:rPr>
              <a:t>Fingerprint, Iris, …; </a:t>
            </a:r>
            <a:endParaRPr lang="en-US" sz="950" dirty="0" smtClean="0">
              <a:solidFill>
                <a:srgbClr val="003767"/>
              </a:solidFill>
            </a:endParaRPr>
          </a:p>
          <a:p>
            <a:pPr algn="ctr"/>
            <a:r>
              <a:rPr lang="en-US" sz="950" dirty="0" smtClean="0">
                <a:solidFill>
                  <a:srgbClr val="003767"/>
                </a:solidFill>
              </a:rPr>
              <a:t>Serial #, Binary, Electrical, Optical Properties</a:t>
            </a:r>
          </a:p>
        </p:txBody>
      </p:sp>
      <p:pic>
        <p:nvPicPr>
          <p:cNvPr id="71" name="Picture 70"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72"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73"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9" name="Picture 18"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25" name="Picture 24"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26" name="Picture 25"/>
          <p:cNvPicPr>
            <a:picLocks noChangeAspect="1"/>
          </p:cNvPicPr>
          <p:nvPr/>
        </p:nvPicPr>
        <p:blipFill>
          <a:blip r:embed="rId6"/>
          <a:stretch>
            <a:fillRect/>
          </a:stretch>
        </p:blipFill>
        <p:spPr>
          <a:xfrm>
            <a:off x="7252643" y="3423059"/>
            <a:ext cx="718507" cy="627849"/>
          </a:xfrm>
          <a:prstGeom prst="rect">
            <a:avLst/>
          </a:prstGeom>
        </p:spPr>
      </p:pic>
      <p:pic>
        <p:nvPicPr>
          <p:cNvPr id="28" name="Picture 27"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grpSp>
        <p:nvGrpSpPr>
          <p:cNvPr id="5" name="Group 4"/>
          <p:cNvGrpSpPr/>
          <p:nvPr/>
        </p:nvGrpSpPr>
        <p:grpSpPr>
          <a:xfrm>
            <a:off x="5458950" y="3854588"/>
            <a:ext cx="1505043" cy="1251073"/>
            <a:chOff x="5535150" y="3873228"/>
            <a:chExt cx="1505043" cy="1251073"/>
          </a:xfrm>
        </p:grpSpPr>
        <p:pic>
          <p:nvPicPr>
            <p:cNvPr id="29" name="Picture 28" descr="82020858.png"/>
            <p:cNvPicPr>
              <a:picLocks noChangeAspect="1"/>
            </p:cNvPicPr>
            <p:nvPr/>
          </p:nvPicPr>
          <p:blipFill rotWithShape="1">
            <a:blip r:embed="rId8">
              <a:extLst>
                <a:ext uri="{28A0092B-C50C-407E-A947-70E740481C1C}">
                  <a14:useLocalDpi xmlns:a14="http://schemas.microsoft.com/office/drawing/2010/main" val="0"/>
                </a:ext>
              </a:extLst>
            </a:blip>
            <a:srcRect l="19645" r="25543"/>
            <a:stretch/>
          </p:blipFill>
          <p:spPr>
            <a:xfrm>
              <a:off x="5999215" y="3873228"/>
              <a:ext cx="515014" cy="1251073"/>
            </a:xfrm>
            <a:prstGeom prst="rect">
              <a:avLst/>
            </a:prstGeom>
          </p:spPr>
        </p:pic>
        <p:pic>
          <p:nvPicPr>
            <p:cNvPr id="30" name="Picture 29" descr="79937210.png"/>
            <p:cNvPicPr>
              <a:picLocks noChangeAspect="1"/>
            </p:cNvPicPr>
            <p:nvPr/>
          </p:nvPicPr>
          <p:blipFill rotWithShape="1">
            <a:blip r:embed="rId9">
              <a:extLst>
                <a:ext uri="{28A0092B-C50C-407E-A947-70E740481C1C}">
                  <a14:useLocalDpi xmlns:a14="http://schemas.microsoft.com/office/drawing/2010/main" val="0"/>
                </a:ext>
              </a:extLst>
            </a:blip>
            <a:srcRect l="17434" r="13037"/>
            <a:stretch/>
          </p:blipFill>
          <p:spPr>
            <a:xfrm>
              <a:off x="5535150" y="3969284"/>
              <a:ext cx="480013" cy="1134176"/>
            </a:xfrm>
            <a:prstGeom prst="rect">
              <a:avLst/>
            </a:prstGeom>
          </p:spPr>
        </p:pic>
        <p:pic>
          <p:nvPicPr>
            <p:cNvPr id="31" name="Picture 30" descr="121109727-1.png"/>
            <p:cNvPicPr>
              <a:picLocks noChangeAspect="1"/>
            </p:cNvPicPr>
            <p:nvPr/>
          </p:nvPicPr>
          <p:blipFill rotWithShape="1">
            <a:blip r:embed="rId10">
              <a:extLst>
                <a:ext uri="{28A0092B-C50C-407E-A947-70E740481C1C}">
                  <a14:useLocalDpi xmlns:a14="http://schemas.microsoft.com/office/drawing/2010/main" val="0"/>
                </a:ext>
              </a:extLst>
            </a:blip>
            <a:srcRect l="20120" t="4139" r="19970"/>
            <a:stretch/>
          </p:blipFill>
          <p:spPr>
            <a:xfrm>
              <a:off x="6545180" y="3929111"/>
              <a:ext cx="495013" cy="1188103"/>
            </a:xfrm>
            <a:prstGeom prst="rect">
              <a:avLst/>
            </a:prstGeom>
          </p:spPr>
        </p:pic>
        <p:sp>
          <p:nvSpPr>
            <p:cNvPr id="90" name="Right Arrow 89"/>
            <p:cNvSpPr/>
            <p:nvPr/>
          </p:nvSpPr>
          <p:spPr>
            <a:xfrm flipH="1">
              <a:off x="588645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1" name="Right Arrow 90"/>
            <p:cNvSpPr/>
            <p:nvPr/>
          </p:nvSpPr>
          <p:spPr>
            <a:xfrm>
              <a:off x="642620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92" name="Rounded Rectangle 9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pic>
        <p:nvPicPr>
          <p:cNvPr id="77" name="Picture 76"/>
          <p:cNvPicPr>
            <a:picLocks noChangeAspect="1"/>
          </p:cNvPicPr>
          <p:nvPr/>
        </p:nvPicPr>
        <p:blipFill>
          <a:blip r:embed="rId11">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68" name="Right Arrow 67"/>
          <p:cNvSpPr/>
          <p:nvPr/>
        </p:nvSpPr>
        <p:spPr>
          <a:xfrm rot="5400000">
            <a:off x="5761247" y="1498606"/>
            <a:ext cx="935552" cy="711854"/>
          </a:xfrm>
          <a:prstGeom prst="rightArrow">
            <a:avLst/>
          </a:prstGeom>
          <a:solidFill>
            <a:srgbClr val="8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bwMode="auto">
          <a:xfrm>
            <a:off x="6369627" y="3352800"/>
            <a:ext cx="685801" cy="533400"/>
          </a:xfrm>
          <a:prstGeom prst="ellipse">
            <a:avLst/>
          </a:prstGeom>
          <a:noFill/>
          <a:ln w="28575" cap="flat" cmpd="sng" algn="ctr">
            <a:solidFill>
              <a:srgbClr val="8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95" name="Rectangle 36"/>
          <p:cNvSpPr>
            <a:spLocks noChangeArrowheads="1"/>
          </p:cNvSpPr>
          <p:nvPr/>
        </p:nvSpPr>
        <p:spPr bwMode="auto">
          <a:xfrm>
            <a:off x="100330" y="5857452"/>
            <a:ext cx="880796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Points of vulnerability:  Steal key from authentication framework</a:t>
            </a:r>
            <a:endParaRPr lang="en-US" sz="2400" b="1" dirty="0">
              <a:latin typeface="Times New Roman"/>
              <a:cs typeface="Times New Roman"/>
            </a:endParaRPr>
          </a:p>
        </p:txBody>
      </p:sp>
      <p:sp>
        <p:nvSpPr>
          <p:cNvPr id="96" name="TextBox 95"/>
          <p:cNvSpPr txBox="1"/>
          <p:nvPr/>
        </p:nvSpPr>
        <p:spPr>
          <a:xfrm>
            <a:off x="6707340" y="1208492"/>
            <a:ext cx="2794000" cy="307777"/>
          </a:xfrm>
          <a:prstGeom prst="rect">
            <a:avLst/>
          </a:prstGeom>
          <a:noFill/>
        </p:spPr>
        <p:txBody>
          <a:bodyPr wrap="square" rtlCol="0">
            <a:spAutoFit/>
          </a:bodyPr>
          <a:lstStyle/>
          <a:p>
            <a:r>
              <a:rPr lang="en-US" sz="1400" b="1" dirty="0" smtClean="0">
                <a:solidFill>
                  <a:srgbClr val="800000"/>
                </a:solidFill>
              </a:rPr>
              <a:t>[RathaConnelleBolle2001]</a:t>
            </a:r>
            <a:endParaRPr lang="en-US" sz="1400" b="1" dirty="0">
              <a:solidFill>
                <a:srgbClr val="800000"/>
              </a:solidFill>
            </a:endParaRPr>
          </a:p>
        </p:txBody>
      </p:sp>
      <p:pic>
        <p:nvPicPr>
          <p:cNvPr id="97" name="Picture 96"/>
          <p:cNvPicPr>
            <a:picLocks noChangeAspect="1"/>
          </p:cNvPicPr>
          <p:nvPr/>
        </p:nvPicPr>
        <p:blipFill rotWithShape="1">
          <a:blip r:embed="rId12"/>
          <a:srcRect l="20810" t="11493" r="15055" b="2758"/>
          <a:stretch/>
        </p:blipFill>
        <p:spPr>
          <a:xfrm>
            <a:off x="457200" y="3810000"/>
            <a:ext cx="1056814" cy="938351"/>
          </a:xfrm>
          <a:prstGeom prst="rect">
            <a:avLst/>
          </a:prstGeom>
        </p:spPr>
      </p:pic>
      <p:sp>
        <p:nvSpPr>
          <p:cNvPr id="4" name="Isosceles Triangle 3"/>
          <p:cNvSpPr/>
          <p:nvPr/>
        </p:nvSpPr>
        <p:spPr>
          <a:xfrm rot="15492539">
            <a:off x="1253061" y="3621730"/>
            <a:ext cx="1009195" cy="1479763"/>
          </a:xfrm>
          <a:prstGeom prst="triangle">
            <a:avLst/>
          </a:prstGeom>
          <a:gradFill flip="none" rotWithShape="1">
            <a:gsLst>
              <a:gs pos="0">
                <a:schemeClr val="accent4"/>
              </a:gs>
              <a:gs pos="100000">
                <a:schemeClr val="bg1">
                  <a:alpha val="1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tx1"/>
              </a:solidFill>
            </a:endParaRPr>
          </a:p>
        </p:txBody>
      </p:sp>
      <p:pic>
        <p:nvPicPr>
          <p:cNvPr id="98" name="Picture 97"/>
          <p:cNvPicPr>
            <a:picLocks noChangeAspect="1"/>
          </p:cNvPicPr>
          <p:nvPr/>
        </p:nvPicPr>
        <p:blipFill rotWithShape="1">
          <a:blip r:embed="rId12"/>
          <a:srcRect l="55954" t="46800" r="15296" b="3198"/>
          <a:stretch/>
        </p:blipFill>
        <p:spPr>
          <a:xfrm>
            <a:off x="2059259" y="3721251"/>
            <a:ext cx="1051560" cy="1188720"/>
          </a:xfrm>
          <a:prstGeom prst="rect">
            <a:avLst/>
          </a:prstGeom>
        </p:spPr>
      </p:pic>
      <p:sp>
        <p:nvSpPr>
          <p:cNvPr id="82" name="Oval 27"/>
          <p:cNvSpPr>
            <a:spLocks noChangeArrowheads="1"/>
          </p:cNvSpPr>
          <p:nvPr/>
        </p:nvSpPr>
        <p:spPr bwMode="auto">
          <a:xfrm>
            <a:off x="2780384" y="4032784"/>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88" name="Oval 27"/>
          <p:cNvSpPr>
            <a:spLocks noChangeArrowheads="1"/>
          </p:cNvSpPr>
          <p:nvPr/>
        </p:nvSpPr>
        <p:spPr bwMode="auto">
          <a:xfrm>
            <a:off x="2180369" y="4207780"/>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89" name="Oval 27"/>
          <p:cNvSpPr>
            <a:spLocks noChangeArrowheads="1"/>
          </p:cNvSpPr>
          <p:nvPr/>
        </p:nvSpPr>
        <p:spPr bwMode="auto">
          <a:xfrm>
            <a:off x="2520379" y="4432776"/>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99" name="Rectangle 98"/>
          <p:cNvSpPr/>
          <p:nvPr/>
        </p:nvSpPr>
        <p:spPr>
          <a:xfrm>
            <a:off x="1871572" y="4828610"/>
            <a:ext cx="1583902" cy="607859"/>
          </a:xfrm>
          <a:prstGeom prst="rect">
            <a:avLst/>
          </a:prstGeom>
        </p:spPr>
        <p:txBody>
          <a:bodyPr wrap="square">
            <a:spAutoFit/>
          </a:bodyPr>
          <a:lstStyle/>
          <a:p>
            <a:pPr algn="ctr">
              <a:spcBef>
                <a:spcPts val="300"/>
              </a:spcBef>
            </a:pPr>
            <a:r>
              <a:rPr lang="en-US" sz="950" dirty="0" smtClean="0">
                <a:solidFill>
                  <a:srgbClr val="003767"/>
                </a:solidFill>
              </a:rPr>
              <a:t>Invariances</a:t>
            </a:r>
          </a:p>
          <a:p>
            <a:pPr algn="ctr">
              <a:spcBef>
                <a:spcPts val="300"/>
              </a:spcBef>
            </a:pPr>
            <a:r>
              <a:rPr lang="en-US" sz="950" dirty="0" smtClean="0">
                <a:solidFill>
                  <a:srgbClr val="003767"/>
                </a:solidFill>
              </a:rPr>
              <a:t>Noise Reduce</a:t>
            </a:r>
          </a:p>
          <a:p>
            <a:pPr algn="ctr">
              <a:spcBef>
                <a:spcPts val="300"/>
              </a:spcBef>
            </a:pPr>
            <a:r>
              <a:rPr lang="en-US" sz="950" dirty="0" smtClean="0">
                <a:solidFill>
                  <a:srgbClr val="003767"/>
                </a:solidFill>
              </a:rPr>
              <a:t>Crypto Hash</a:t>
            </a:r>
            <a:endParaRPr lang="en-US" sz="950" dirty="0">
              <a:solidFill>
                <a:srgbClr val="003767"/>
              </a:solidFill>
            </a:endParaRPr>
          </a:p>
        </p:txBody>
      </p:sp>
      <p:sp>
        <p:nvSpPr>
          <p:cNvPr id="78" name="Text Box 90"/>
          <p:cNvSpPr txBox="1">
            <a:spLocks noChangeArrowheads="1"/>
          </p:cNvSpPr>
          <p:nvPr/>
        </p:nvSpPr>
        <p:spPr bwMode="auto">
          <a:xfrm>
            <a:off x="5197207" y="4971205"/>
            <a:ext cx="1549400" cy="461665"/>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      User Identity</a:t>
            </a:r>
          </a:p>
          <a:p>
            <a:r>
              <a:rPr lang="en-US" sz="1200" b="1" dirty="0" smtClean="0">
                <a:solidFill>
                  <a:srgbClr val="003767"/>
                </a:solidFill>
              </a:rPr>
              <a:t>      User Role</a:t>
            </a:r>
            <a:endParaRPr lang="en-US" sz="1200" b="1" dirty="0">
              <a:solidFill>
                <a:srgbClr val="003767"/>
              </a:solidFill>
            </a:endParaRPr>
          </a:p>
        </p:txBody>
      </p:sp>
      <p:sp>
        <p:nvSpPr>
          <p:cNvPr id="80"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cxnSp>
        <p:nvCxnSpPr>
          <p:cNvPr id="67" name="Straight Arrow Connector 66"/>
          <p:cNvCxnSpPr>
            <a:endCxn id="94"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a:stCxn id="94" idx="3"/>
            <a:endCxn id="100"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5" name="Straight Arrow Connector 84"/>
          <p:cNvCxnSpPr>
            <a:stCxn id="100" idx="3"/>
            <a:endCxn id="102"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6" name="Straight Arrow Connector 85"/>
          <p:cNvCxnSpPr>
            <a:stCxn id="102" idx="3"/>
            <a:endCxn id="103"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94" name="Rounded Rectangle 93"/>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100" name="Rounded Rectangle 99"/>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101" name="Rounded Rectangle 100"/>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102" name="Rounded Rectangle 101"/>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103" name="Rounded Rectangle 102"/>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cxnSp>
        <p:nvCxnSpPr>
          <p:cNvPr id="104" name="Elbow Connector 103"/>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79401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0" grpId="0" animBg="1"/>
      <p:bldP spid="9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ounded Rectangle 47"/>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3" name="Rounded Rectangle 42"/>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7" name="Rounded Rectangle 46"/>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6" name="Rounded Rectangle 45"/>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2" name="Rounded Rectangle 21"/>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5" name="Rounded Rectangle 44"/>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24" name="Rounded Rectangle 23"/>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3" name="Title 2"/>
          <p:cNvSpPr>
            <a:spLocks noGrp="1"/>
          </p:cNvSpPr>
          <p:nvPr>
            <p:ph type="title"/>
          </p:nvPr>
        </p:nvSpPr>
        <p:spPr>
          <a:xfrm>
            <a:off x="457200" y="-272534"/>
            <a:ext cx="8229600" cy="1143000"/>
          </a:xfrm>
        </p:spPr>
        <p:txBody>
          <a:bodyPr>
            <a:normAutofit/>
          </a:bodyPr>
          <a:lstStyle/>
          <a:p>
            <a:r>
              <a:rPr lang="en-US" sz="3200" dirty="0" smtClean="0"/>
              <a:t>Establishing Trust Today</a:t>
            </a:r>
            <a:endParaRPr lang="en-US" sz="3200" dirty="0"/>
          </a:p>
        </p:txBody>
      </p:sp>
      <p:sp>
        <p:nvSpPr>
          <p:cNvPr id="49" name="Text Box 90"/>
          <p:cNvSpPr txBox="1">
            <a:spLocks noChangeArrowheads="1"/>
          </p:cNvSpPr>
          <p:nvPr/>
        </p:nvSpPr>
        <p:spPr bwMode="auto">
          <a:xfrm>
            <a:off x="205298" y="3389833"/>
            <a:ext cx="1549400" cy="1508105"/>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Primary Characteristic</a:t>
            </a:r>
          </a:p>
          <a:p>
            <a:pPr algn="ctr">
              <a:spcBef>
                <a:spcPts val="600"/>
              </a:spcBef>
            </a:pPr>
            <a:endParaRPr lang="en-US" sz="1200" b="1" dirty="0" smtClean="0">
              <a:solidFill>
                <a:srgbClr val="003767"/>
              </a:solidFill>
            </a:endParaRPr>
          </a:p>
          <a:p>
            <a:pPr algn="ctr">
              <a:spcBef>
                <a:spcPts val="600"/>
              </a:spcBef>
            </a:pPr>
            <a:endParaRPr lang="en-US" sz="1200" b="1" dirty="0">
              <a:solidFill>
                <a:srgbClr val="003767"/>
              </a:solidFill>
            </a:endParaRPr>
          </a:p>
          <a:p>
            <a:pPr algn="ctr">
              <a:spcBef>
                <a:spcPts val="600"/>
              </a:spcBef>
            </a:pPr>
            <a:endParaRPr lang="en-US" sz="1200" b="1" dirty="0" smtClean="0">
              <a:solidFill>
                <a:srgbClr val="003767"/>
              </a:solidFill>
            </a:endParaRPr>
          </a:p>
          <a:p>
            <a:pPr algn="ctr">
              <a:spcBef>
                <a:spcPts val="600"/>
              </a:spcBef>
            </a:pPr>
            <a:endParaRPr lang="en-US" sz="1200" b="1" dirty="0" smtClean="0">
              <a:solidFill>
                <a:srgbClr val="003767"/>
              </a:solidFill>
            </a:endParaRPr>
          </a:p>
        </p:txBody>
      </p:sp>
      <p:sp>
        <p:nvSpPr>
          <p:cNvPr id="50" name="Text Box 90"/>
          <p:cNvSpPr txBox="1">
            <a:spLocks noChangeArrowheads="1"/>
          </p:cNvSpPr>
          <p:nvPr/>
        </p:nvSpPr>
        <p:spPr bwMode="auto">
          <a:xfrm>
            <a:off x="1898244" y="3401123"/>
            <a:ext cx="1549400" cy="27699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Representation</a:t>
            </a:r>
          </a:p>
        </p:txBody>
      </p:sp>
      <p:sp>
        <p:nvSpPr>
          <p:cNvPr id="51"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53" name="Text Box 90"/>
          <p:cNvSpPr txBox="1">
            <a:spLocks noChangeArrowheads="1"/>
          </p:cNvSpPr>
          <p:nvPr/>
        </p:nvSpPr>
        <p:spPr bwMode="auto">
          <a:xfrm>
            <a:off x="5197207" y="4971205"/>
            <a:ext cx="1549400" cy="461665"/>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      User Identity</a:t>
            </a:r>
          </a:p>
          <a:p>
            <a:r>
              <a:rPr lang="en-US" sz="1200" b="1" dirty="0" smtClean="0">
                <a:solidFill>
                  <a:srgbClr val="003767"/>
                </a:solidFill>
              </a:rPr>
              <a:t>      User Role</a:t>
            </a:r>
            <a:endParaRPr lang="en-US" sz="1200" b="1" dirty="0">
              <a:solidFill>
                <a:srgbClr val="003767"/>
              </a:solidFill>
            </a:endParaRPr>
          </a:p>
        </p:txBody>
      </p:sp>
      <p:sp>
        <p:nvSpPr>
          <p:cNvPr id="55"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sp>
        <p:nvSpPr>
          <p:cNvPr id="52" name="Text Box 90"/>
          <p:cNvSpPr txBox="1">
            <a:spLocks noChangeArrowheads="1"/>
          </p:cNvSpPr>
          <p:nvPr/>
        </p:nvSpPr>
        <p:spPr bwMode="auto">
          <a:xfrm>
            <a:off x="3732207" y="3410360"/>
            <a:ext cx="1549400" cy="1200329"/>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3767"/>
                </a:solidFill>
              </a:rPr>
              <a:t>Exact?</a:t>
            </a:r>
          </a:p>
          <a:p>
            <a:pPr algn="ctr"/>
            <a:endParaRPr lang="en-US" sz="1200" b="1" dirty="0">
              <a:solidFill>
                <a:srgbClr val="003767"/>
              </a:solidFill>
            </a:endParaRPr>
          </a:p>
          <a:p>
            <a:pPr algn="ctr"/>
            <a:endParaRPr lang="en-US" sz="1200" b="1" dirty="0" smtClean="0">
              <a:solidFill>
                <a:srgbClr val="003767"/>
              </a:solidFill>
            </a:endParaRPr>
          </a:p>
          <a:p>
            <a:pPr algn="ctr"/>
            <a:endParaRPr lang="en-US" sz="1200" b="1" dirty="0">
              <a:solidFill>
                <a:srgbClr val="003767"/>
              </a:solidFill>
            </a:endParaRPr>
          </a:p>
          <a:p>
            <a:pPr algn="ctr"/>
            <a:endParaRPr lang="en-US" sz="1200" b="1" dirty="0" smtClean="0">
              <a:solidFill>
                <a:srgbClr val="003767"/>
              </a:solidFill>
            </a:endParaRPr>
          </a:p>
          <a:p>
            <a:pPr algn="ctr"/>
            <a:r>
              <a:rPr lang="en-US" sz="1200" b="1" dirty="0" smtClean="0">
                <a:solidFill>
                  <a:srgbClr val="003767"/>
                </a:solidFill>
              </a:rPr>
              <a:t>Within a Range?</a:t>
            </a:r>
          </a:p>
        </p:txBody>
      </p:sp>
      <p:grpSp>
        <p:nvGrpSpPr>
          <p:cNvPr id="8" name="Group 7"/>
          <p:cNvGrpSpPr/>
          <p:nvPr/>
        </p:nvGrpSpPr>
        <p:grpSpPr>
          <a:xfrm>
            <a:off x="4162580" y="4629931"/>
            <a:ext cx="766442" cy="688006"/>
            <a:chOff x="4346083" y="4698512"/>
            <a:chExt cx="626843" cy="562693"/>
          </a:xfrm>
        </p:grpSpPr>
        <p:sp>
          <p:nvSpPr>
            <p:cNvPr id="58" name="Oval 27"/>
            <p:cNvSpPr>
              <a:spLocks noChangeArrowheads="1"/>
            </p:cNvSpPr>
            <p:nvPr/>
          </p:nvSpPr>
          <p:spPr bwMode="auto">
            <a:xfrm>
              <a:off x="4876075" y="4961235"/>
              <a:ext cx="96851" cy="96851"/>
            </a:xfrm>
            <a:prstGeom prst="ellipse">
              <a:avLst/>
            </a:prstGeom>
            <a:noFill/>
            <a:ln w="22225">
              <a:solidFill>
                <a:srgbClr val="003767"/>
              </a:solidFill>
              <a:round/>
              <a:headEnd/>
              <a:tailEnd/>
            </a:ln>
            <a:effectLst/>
          </p:spPr>
          <p:txBody>
            <a:bodyPr wrap="none" anchor="ctr"/>
            <a:lstStyle/>
            <a:p>
              <a:endParaRPr lang="en-US"/>
            </a:p>
          </p:txBody>
        </p:sp>
        <p:sp>
          <p:nvSpPr>
            <p:cNvPr id="59" name="Oval 29"/>
            <p:cNvSpPr>
              <a:spLocks noChangeArrowheads="1"/>
            </p:cNvSpPr>
            <p:nvPr/>
          </p:nvSpPr>
          <p:spPr bwMode="auto">
            <a:xfrm>
              <a:off x="4473084" y="4698512"/>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0" name="AutoShape 30"/>
            <p:cNvCxnSpPr>
              <a:cxnSpLocks noChangeShapeType="1"/>
              <a:stCxn id="64" idx="6"/>
              <a:endCxn id="58" idx="2"/>
            </p:cNvCxnSpPr>
            <p:nvPr/>
          </p:nvCxnSpPr>
          <p:spPr bwMode="auto">
            <a:xfrm flipV="1">
              <a:off x="4617805" y="5009661"/>
              <a:ext cx="258270" cy="32284"/>
            </a:xfrm>
            <a:prstGeom prst="straightConnector1">
              <a:avLst/>
            </a:prstGeom>
            <a:noFill/>
            <a:ln w="50800">
              <a:solidFill>
                <a:schemeClr val="tx1"/>
              </a:solidFill>
              <a:round/>
              <a:headEnd/>
              <a:tailEnd type="triangle"/>
            </a:ln>
            <a:effectLst/>
          </p:spPr>
        </p:cxnSp>
        <p:cxnSp>
          <p:nvCxnSpPr>
            <p:cNvPr id="61" name="AutoShape 31"/>
            <p:cNvCxnSpPr>
              <a:cxnSpLocks noChangeShapeType="1"/>
              <a:stCxn id="59" idx="4"/>
              <a:endCxn id="64" idx="0"/>
            </p:cNvCxnSpPr>
            <p:nvPr/>
          </p:nvCxnSpPr>
          <p:spPr bwMode="auto">
            <a:xfrm>
              <a:off x="4521510" y="4795363"/>
              <a:ext cx="47869" cy="198155"/>
            </a:xfrm>
            <a:prstGeom prst="straightConnector1">
              <a:avLst/>
            </a:prstGeom>
            <a:noFill/>
            <a:ln w="31750">
              <a:solidFill>
                <a:schemeClr val="tx1"/>
              </a:solidFill>
              <a:round/>
              <a:headEnd type="triangle"/>
              <a:tailEnd/>
            </a:ln>
            <a:effectLst/>
          </p:spPr>
        </p:cxnSp>
        <p:sp>
          <p:nvSpPr>
            <p:cNvPr id="62" name="Oval 82"/>
            <p:cNvSpPr>
              <a:spLocks noChangeArrowheads="1"/>
            </p:cNvSpPr>
            <p:nvPr/>
          </p:nvSpPr>
          <p:spPr bwMode="auto">
            <a:xfrm>
              <a:off x="4346083" y="5164354"/>
              <a:ext cx="96851" cy="96851"/>
            </a:xfrm>
            <a:prstGeom prst="ellipse">
              <a:avLst/>
            </a:prstGeom>
            <a:noFill/>
            <a:ln w="22225">
              <a:solidFill>
                <a:srgbClr val="003767"/>
              </a:solidFill>
              <a:round/>
              <a:headEnd/>
              <a:tailEnd/>
            </a:ln>
            <a:effectLst/>
          </p:spPr>
          <p:txBody>
            <a:bodyPr wrap="none" anchor="ctr"/>
            <a:lstStyle/>
            <a:p>
              <a:endParaRPr lang="en-US"/>
            </a:p>
          </p:txBody>
        </p:sp>
        <p:cxnSp>
          <p:nvCxnSpPr>
            <p:cNvPr id="63" name="AutoShape 83"/>
            <p:cNvCxnSpPr>
              <a:cxnSpLocks noChangeShapeType="1"/>
              <a:stCxn id="62" idx="7"/>
              <a:endCxn id="64" idx="3"/>
            </p:cNvCxnSpPr>
            <p:nvPr/>
          </p:nvCxnSpPr>
          <p:spPr bwMode="auto">
            <a:xfrm flipV="1">
              <a:off x="4428751" y="5076186"/>
              <a:ext cx="106386" cy="102351"/>
            </a:xfrm>
            <a:prstGeom prst="straightConnector1">
              <a:avLst/>
            </a:prstGeom>
            <a:noFill/>
            <a:ln w="31750">
              <a:solidFill>
                <a:schemeClr val="tx1"/>
              </a:solidFill>
              <a:round/>
              <a:headEnd type="triangle"/>
              <a:tailEnd type="none"/>
            </a:ln>
            <a:effectLst/>
          </p:spPr>
        </p:cxnSp>
        <p:sp>
          <p:nvSpPr>
            <p:cNvPr id="64" name="Oval 28"/>
            <p:cNvSpPr>
              <a:spLocks noChangeArrowheads="1"/>
            </p:cNvSpPr>
            <p:nvPr/>
          </p:nvSpPr>
          <p:spPr bwMode="auto">
            <a:xfrm>
              <a:off x="4520953" y="4993519"/>
              <a:ext cx="96851" cy="96851"/>
            </a:xfrm>
            <a:prstGeom prst="ellipse">
              <a:avLst/>
            </a:prstGeom>
            <a:solidFill>
              <a:srgbClr val="003767"/>
            </a:solidFill>
            <a:ln w="22225">
              <a:solidFill>
                <a:srgbClr val="003767"/>
              </a:solidFill>
              <a:round/>
              <a:headEnd/>
              <a:tailEnd/>
            </a:ln>
            <a:effectLst/>
          </p:spPr>
          <p:txBody>
            <a:bodyPr wrap="none" anchor="ctr"/>
            <a:lstStyle/>
            <a:p>
              <a:endParaRPr lang="en-US"/>
            </a:p>
          </p:txBody>
        </p:sp>
      </p:grpSp>
      <p:grpSp>
        <p:nvGrpSpPr>
          <p:cNvPr id="9" name="Group 8"/>
          <p:cNvGrpSpPr/>
          <p:nvPr/>
        </p:nvGrpSpPr>
        <p:grpSpPr>
          <a:xfrm>
            <a:off x="4226945" y="3863249"/>
            <a:ext cx="493259" cy="405431"/>
            <a:chOff x="4401352" y="3917562"/>
            <a:chExt cx="301375" cy="247713"/>
          </a:xfrm>
        </p:grpSpPr>
        <p:sp>
          <p:nvSpPr>
            <p:cNvPr id="65" name="Oval 27"/>
            <p:cNvSpPr>
              <a:spLocks noChangeArrowheads="1"/>
            </p:cNvSpPr>
            <p:nvPr/>
          </p:nvSpPr>
          <p:spPr bwMode="auto">
            <a:xfrm>
              <a:off x="4474127" y="3917562"/>
              <a:ext cx="228600" cy="228600"/>
            </a:xfrm>
            <a:prstGeom prst="ellipse">
              <a:avLst/>
            </a:prstGeom>
            <a:noFill/>
            <a:ln w="22225">
              <a:solidFill>
                <a:srgbClr val="FF0000"/>
              </a:solidFill>
              <a:round/>
              <a:headEnd/>
              <a:tailEnd/>
            </a:ln>
            <a:effectLst/>
          </p:spPr>
          <p:txBody>
            <a:bodyPr wrap="none" anchor="ctr"/>
            <a:lstStyle/>
            <a:p>
              <a:endParaRPr lang="en-US">
                <a:ln>
                  <a:solidFill>
                    <a:srgbClr val="FF0000"/>
                  </a:solidFill>
                </a:ln>
              </a:endParaRPr>
            </a:p>
          </p:txBody>
        </p:sp>
        <p:sp>
          <p:nvSpPr>
            <p:cNvPr id="66" name="Oval 28"/>
            <p:cNvSpPr>
              <a:spLocks noChangeArrowheads="1"/>
            </p:cNvSpPr>
            <p:nvPr/>
          </p:nvSpPr>
          <p:spPr bwMode="auto">
            <a:xfrm>
              <a:off x="4401352" y="3936675"/>
              <a:ext cx="228600" cy="228600"/>
            </a:xfrm>
            <a:prstGeom prst="ellipse">
              <a:avLst/>
            </a:prstGeom>
            <a:solidFill>
              <a:schemeClr val="accent4">
                <a:alpha val="94000"/>
              </a:schemeClr>
            </a:solidFill>
            <a:ln w="22225">
              <a:solidFill>
                <a:schemeClr val="accent4"/>
              </a:solidFill>
              <a:round/>
              <a:headEnd/>
              <a:tailEnd/>
            </a:ln>
            <a:effectLst/>
          </p:spPr>
          <p:txBody>
            <a:bodyPr wrap="none" anchor="ctr"/>
            <a:lstStyle/>
            <a:p>
              <a:endParaRPr lang="en-US"/>
            </a:p>
          </p:txBody>
        </p:sp>
      </p:grpSp>
      <p:sp>
        <p:nvSpPr>
          <p:cNvPr id="56" name="Rectangle 55"/>
          <p:cNvSpPr/>
          <p:nvPr/>
        </p:nvSpPr>
        <p:spPr>
          <a:xfrm>
            <a:off x="166380" y="4706405"/>
            <a:ext cx="1612440" cy="677108"/>
          </a:xfrm>
          <a:prstGeom prst="rect">
            <a:avLst/>
          </a:prstGeom>
        </p:spPr>
        <p:txBody>
          <a:bodyPr wrap="square">
            <a:spAutoFit/>
          </a:bodyPr>
          <a:lstStyle/>
          <a:p>
            <a:pPr algn="ctr"/>
            <a:r>
              <a:rPr lang="en-US" sz="950" dirty="0" smtClean="0">
                <a:solidFill>
                  <a:srgbClr val="003767"/>
                </a:solidFill>
              </a:rPr>
              <a:t>Password, PIN,  …; </a:t>
            </a:r>
          </a:p>
          <a:p>
            <a:pPr algn="ctr"/>
            <a:r>
              <a:rPr lang="en-US" sz="950" dirty="0">
                <a:solidFill>
                  <a:srgbClr val="003767"/>
                </a:solidFill>
              </a:rPr>
              <a:t>Fingerprint, Iris, …; </a:t>
            </a:r>
            <a:endParaRPr lang="en-US" sz="950" dirty="0" smtClean="0">
              <a:solidFill>
                <a:srgbClr val="003767"/>
              </a:solidFill>
            </a:endParaRPr>
          </a:p>
          <a:p>
            <a:pPr algn="ctr"/>
            <a:r>
              <a:rPr lang="en-US" sz="950" dirty="0" smtClean="0">
                <a:solidFill>
                  <a:srgbClr val="003767"/>
                </a:solidFill>
              </a:rPr>
              <a:t>Serial #, Binary, Electrical, Optical Properties</a:t>
            </a:r>
          </a:p>
        </p:txBody>
      </p:sp>
      <p:pic>
        <p:nvPicPr>
          <p:cNvPr id="71" name="Picture 70"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72"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73"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9" name="Picture 18"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25" name="Picture 24"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26" name="Picture 25"/>
          <p:cNvPicPr>
            <a:picLocks noChangeAspect="1"/>
          </p:cNvPicPr>
          <p:nvPr/>
        </p:nvPicPr>
        <p:blipFill>
          <a:blip r:embed="rId6"/>
          <a:stretch>
            <a:fillRect/>
          </a:stretch>
        </p:blipFill>
        <p:spPr>
          <a:xfrm>
            <a:off x="7252643" y="3423059"/>
            <a:ext cx="718507" cy="627849"/>
          </a:xfrm>
          <a:prstGeom prst="rect">
            <a:avLst/>
          </a:prstGeom>
        </p:spPr>
      </p:pic>
      <p:pic>
        <p:nvPicPr>
          <p:cNvPr id="28" name="Picture 27"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grpSp>
        <p:nvGrpSpPr>
          <p:cNvPr id="5" name="Group 4"/>
          <p:cNvGrpSpPr/>
          <p:nvPr/>
        </p:nvGrpSpPr>
        <p:grpSpPr>
          <a:xfrm>
            <a:off x="5458950" y="3854588"/>
            <a:ext cx="1505043" cy="1251073"/>
            <a:chOff x="5535150" y="3873228"/>
            <a:chExt cx="1505043" cy="1251073"/>
          </a:xfrm>
        </p:grpSpPr>
        <p:pic>
          <p:nvPicPr>
            <p:cNvPr id="29" name="Picture 28" descr="82020858.png"/>
            <p:cNvPicPr>
              <a:picLocks noChangeAspect="1"/>
            </p:cNvPicPr>
            <p:nvPr/>
          </p:nvPicPr>
          <p:blipFill rotWithShape="1">
            <a:blip r:embed="rId8">
              <a:extLst>
                <a:ext uri="{28A0092B-C50C-407E-A947-70E740481C1C}">
                  <a14:useLocalDpi xmlns:a14="http://schemas.microsoft.com/office/drawing/2010/main" val="0"/>
                </a:ext>
              </a:extLst>
            </a:blip>
            <a:srcRect l="19645" r="25543"/>
            <a:stretch/>
          </p:blipFill>
          <p:spPr>
            <a:xfrm>
              <a:off x="5999215" y="3873228"/>
              <a:ext cx="515014" cy="1251073"/>
            </a:xfrm>
            <a:prstGeom prst="rect">
              <a:avLst/>
            </a:prstGeom>
          </p:spPr>
        </p:pic>
        <p:pic>
          <p:nvPicPr>
            <p:cNvPr id="30" name="Picture 29" descr="79937210.png"/>
            <p:cNvPicPr>
              <a:picLocks noChangeAspect="1"/>
            </p:cNvPicPr>
            <p:nvPr/>
          </p:nvPicPr>
          <p:blipFill rotWithShape="1">
            <a:blip r:embed="rId9">
              <a:extLst>
                <a:ext uri="{28A0092B-C50C-407E-A947-70E740481C1C}">
                  <a14:useLocalDpi xmlns:a14="http://schemas.microsoft.com/office/drawing/2010/main" val="0"/>
                </a:ext>
              </a:extLst>
            </a:blip>
            <a:srcRect l="17434" r="13037"/>
            <a:stretch/>
          </p:blipFill>
          <p:spPr>
            <a:xfrm>
              <a:off x="5535150" y="3969284"/>
              <a:ext cx="480013" cy="1134176"/>
            </a:xfrm>
            <a:prstGeom prst="rect">
              <a:avLst/>
            </a:prstGeom>
          </p:spPr>
        </p:pic>
        <p:pic>
          <p:nvPicPr>
            <p:cNvPr id="31" name="Picture 30" descr="121109727-1.png"/>
            <p:cNvPicPr>
              <a:picLocks noChangeAspect="1"/>
            </p:cNvPicPr>
            <p:nvPr/>
          </p:nvPicPr>
          <p:blipFill rotWithShape="1">
            <a:blip r:embed="rId10">
              <a:extLst>
                <a:ext uri="{28A0092B-C50C-407E-A947-70E740481C1C}">
                  <a14:useLocalDpi xmlns:a14="http://schemas.microsoft.com/office/drawing/2010/main" val="0"/>
                </a:ext>
              </a:extLst>
            </a:blip>
            <a:srcRect l="20120" t="4139" r="19970"/>
            <a:stretch/>
          </p:blipFill>
          <p:spPr>
            <a:xfrm>
              <a:off x="6545180" y="3929111"/>
              <a:ext cx="495013" cy="1188103"/>
            </a:xfrm>
            <a:prstGeom prst="rect">
              <a:avLst/>
            </a:prstGeom>
          </p:spPr>
        </p:pic>
        <p:sp>
          <p:nvSpPr>
            <p:cNvPr id="90" name="Right Arrow 89"/>
            <p:cNvSpPr/>
            <p:nvPr/>
          </p:nvSpPr>
          <p:spPr>
            <a:xfrm flipH="1">
              <a:off x="588645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1" name="Right Arrow 90"/>
            <p:cNvSpPr/>
            <p:nvPr/>
          </p:nvSpPr>
          <p:spPr>
            <a:xfrm>
              <a:off x="6426200" y="4566228"/>
              <a:ext cx="234950" cy="165100"/>
            </a:xfrm>
            <a:prstGeom prst="rightArrow">
              <a:avLst/>
            </a:prstGeom>
            <a:gradFill flip="none" rotWithShape="1">
              <a:gsLst>
                <a:gs pos="0">
                  <a:schemeClr val="accent4"/>
                </a:gs>
                <a:gs pos="100000">
                  <a:schemeClr val="bg1">
                    <a:alpha val="0"/>
                  </a:schemeClr>
                </a:gs>
              </a:gsLst>
              <a:lin ang="108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92" name="Rounded Rectangle 9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pic>
        <p:nvPicPr>
          <p:cNvPr id="77" name="Picture 76"/>
          <p:cNvPicPr>
            <a:picLocks noChangeAspect="1"/>
          </p:cNvPicPr>
          <p:nvPr/>
        </p:nvPicPr>
        <p:blipFill>
          <a:blip r:embed="rId11">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78" name="Right Arrow 77"/>
          <p:cNvSpPr/>
          <p:nvPr/>
        </p:nvSpPr>
        <p:spPr>
          <a:xfrm rot="10800000">
            <a:off x="3665542" y="1201671"/>
            <a:ext cx="935552" cy="711854"/>
          </a:xfrm>
          <a:prstGeom prst="rightArrow">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5" name="Group 84"/>
          <p:cNvGrpSpPr/>
          <p:nvPr/>
        </p:nvGrpSpPr>
        <p:grpSpPr>
          <a:xfrm>
            <a:off x="4800600" y="990600"/>
            <a:ext cx="4343400" cy="1302661"/>
            <a:chOff x="4757297" y="1059506"/>
            <a:chExt cx="4038601" cy="1302661"/>
          </a:xfrm>
        </p:grpSpPr>
        <p:pic>
          <p:nvPicPr>
            <p:cNvPr id="86" name="Picture 85" descr="Iris-Image_Galbally-Study1.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7297" y="1059506"/>
              <a:ext cx="1736881" cy="1302661"/>
            </a:xfrm>
            <a:prstGeom prst="rect">
              <a:avLst/>
            </a:prstGeom>
          </p:spPr>
        </p:pic>
        <p:sp>
          <p:nvSpPr>
            <p:cNvPr id="94" name="TextBox 93"/>
            <p:cNvSpPr txBox="1"/>
            <p:nvPr/>
          </p:nvSpPr>
          <p:spPr>
            <a:xfrm>
              <a:off x="6594672" y="1281980"/>
              <a:ext cx="2201226" cy="738664"/>
            </a:xfrm>
            <a:prstGeom prst="rect">
              <a:avLst/>
            </a:prstGeom>
            <a:noFill/>
          </p:spPr>
          <p:txBody>
            <a:bodyPr wrap="square" rtlCol="0">
              <a:spAutoFit/>
            </a:bodyPr>
            <a:lstStyle/>
            <a:p>
              <a:r>
                <a:rPr lang="en-US" sz="1400" b="1" dirty="0" smtClean="0">
                  <a:solidFill>
                    <a:srgbClr val="800000"/>
                  </a:solidFill>
                </a:rPr>
                <a:t>[</a:t>
              </a:r>
              <a:r>
                <a:rPr lang="en-US" sz="1400" b="1" dirty="0" err="1" smtClean="0">
                  <a:solidFill>
                    <a:srgbClr val="800000"/>
                  </a:solidFill>
                </a:rPr>
                <a:t>GalballyRoss</a:t>
              </a:r>
              <a:r>
                <a:rPr lang="en-US" sz="1400" b="1" dirty="0" smtClean="0">
                  <a:solidFill>
                    <a:srgbClr val="800000"/>
                  </a:solidFill>
                </a:rPr>
                <a:t> </a:t>
              </a:r>
              <a:br>
                <a:rPr lang="en-US" sz="1400" b="1" dirty="0" smtClean="0">
                  <a:solidFill>
                    <a:srgbClr val="800000"/>
                  </a:solidFill>
                </a:rPr>
              </a:br>
              <a:r>
                <a:rPr lang="en-US" sz="1400" b="1" dirty="0" smtClean="0">
                  <a:solidFill>
                    <a:srgbClr val="800000"/>
                  </a:solidFill>
                </a:rPr>
                <a:t>Gomez</a:t>
              </a:r>
              <a:r>
                <a:rPr lang="en-US" sz="1400" b="1" dirty="0">
                  <a:solidFill>
                    <a:srgbClr val="800000"/>
                  </a:solidFill>
                </a:rPr>
                <a:t>-</a:t>
              </a:r>
              <a:r>
                <a:rPr lang="en-US" sz="1400" b="1" dirty="0" err="1" smtClean="0">
                  <a:solidFill>
                    <a:srgbClr val="800000"/>
                  </a:solidFill>
                </a:rPr>
                <a:t>BarreroFierrez</a:t>
              </a:r>
              <a:r>
                <a:rPr lang="en-US" sz="1400" b="1" dirty="0" smtClean="0">
                  <a:solidFill>
                    <a:srgbClr val="800000"/>
                  </a:solidFill>
                </a:rPr>
                <a:t> </a:t>
              </a:r>
              <a:br>
                <a:rPr lang="en-US" sz="1400" b="1" dirty="0" smtClean="0">
                  <a:solidFill>
                    <a:srgbClr val="800000"/>
                  </a:solidFill>
                </a:rPr>
              </a:br>
              <a:r>
                <a:rPr lang="en-US" sz="1400" b="1" dirty="0" smtClean="0">
                  <a:solidFill>
                    <a:srgbClr val="800000"/>
                  </a:solidFill>
                </a:rPr>
                <a:t>Ortega</a:t>
              </a:r>
              <a:r>
                <a:rPr lang="en-US" sz="1400" b="1" dirty="0">
                  <a:solidFill>
                    <a:srgbClr val="800000"/>
                  </a:solidFill>
                </a:rPr>
                <a:t>-</a:t>
              </a:r>
              <a:r>
                <a:rPr lang="en-US" sz="1400" b="1" dirty="0" smtClean="0">
                  <a:solidFill>
                    <a:srgbClr val="800000"/>
                  </a:solidFill>
                </a:rPr>
                <a:t>Garcia2012]</a:t>
              </a:r>
              <a:endParaRPr lang="en-US" sz="1400" b="1" dirty="0">
                <a:solidFill>
                  <a:srgbClr val="800000"/>
                </a:solidFill>
              </a:endParaRPr>
            </a:p>
          </p:txBody>
        </p:sp>
      </p:grpSp>
      <p:sp>
        <p:nvSpPr>
          <p:cNvPr id="97" name="Oval 96"/>
          <p:cNvSpPr/>
          <p:nvPr/>
        </p:nvSpPr>
        <p:spPr bwMode="auto">
          <a:xfrm>
            <a:off x="1905000" y="914400"/>
            <a:ext cx="1600200" cy="1143000"/>
          </a:xfrm>
          <a:prstGeom prst="ellipse">
            <a:avLst/>
          </a:prstGeom>
          <a:noFill/>
          <a:ln w="38100" cap="flat" cmpd="sng" algn="ctr">
            <a:solidFill>
              <a:srgbClr val="8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98" name="Rectangle 36"/>
          <p:cNvSpPr>
            <a:spLocks noChangeArrowheads="1"/>
          </p:cNvSpPr>
          <p:nvPr/>
        </p:nvSpPr>
        <p:spPr bwMode="auto">
          <a:xfrm>
            <a:off x="100330" y="5857452"/>
            <a:ext cx="880796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Points of vulnerability:  Reverse engineer user information</a:t>
            </a:r>
            <a:endParaRPr lang="en-US" sz="2400" b="1" dirty="0">
              <a:latin typeface="Times New Roman"/>
              <a:cs typeface="Times New Roman"/>
            </a:endParaRPr>
          </a:p>
        </p:txBody>
      </p:sp>
      <p:sp>
        <p:nvSpPr>
          <p:cNvPr id="99" name="Rectangle 98"/>
          <p:cNvSpPr/>
          <p:nvPr/>
        </p:nvSpPr>
        <p:spPr>
          <a:xfrm>
            <a:off x="1871572" y="4828610"/>
            <a:ext cx="1583902" cy="607859"/>
          </a:xfrm>
          <a:prstGeom prst="rect">
            <a:avLst/>
          </a:prstGeom>
        </p:spPr>
        <p:txBody>
          <a:bodyPr wrap="square">
            <a:spAutoFit/>
          </a:bodyPr>
          <a:lstStyle/>
          <a:p>
            <a:pPr algn="ctr">
              <a:spcBef>
                <a:spcPts val="300"/>
              </a:spcBef>
            </a:pPr>
            <a:r>
              <a:rPr lang="en-US" sz="950" dirty="0" smtClean="0">
                <a:solidFill>
                  <a:srgbClr val="003767"/>
                </a:solidFill>
              </a:rPr>
              <a:t>Invariances</a:t>
            </a:r>
          </a:p>
          <a:p>
            <a:pPr algn="ctr">
              <a:spcBef>
                <a:spcPts val="300"/>
              </a:spcBef>
            </a:pPr>
            <a:r>
              <a:rPr lang="en-US" sz="950" dirty="0" smtClean="0">
                <a:solidFill>
                  <a:srgbClr val="003767"/>
                </a:solidFill>
              </a:rPr>
              <a:t>Noise Reduce</a:t>
            </a:r>
          </a:p>
          <a:p>
            <a:pPr algn="ctr">
              <a:spcBef>
                <a:spcPts val="300"/>
              </a:spcBef>
            </a:pPr>
            <a:r>
              <a:rPr lang="en-US" sz="950" dirty="0" smtClean="0">
                <a:solidFill>
                  <a:srgbClr val="003767"/>
                </a:solidFill>
              </a:rPr>
              <a:t>Crypto Hash</a:t>
            </a:r>
            <a:endParaRPr lang="en-US" sz="950" dirty="0">
              <a:solidFill>
                <a:srgbClr val="003767"/>
              </a:solidFill>
            </a:endParaRPr>
          </a:p>
        </p:txBody>
      </p:sp>
      <p:pic>
        <p:nvPicPr>
          <p:cNvPr id="100" name="Picture 99"/>
          <p:cNvPicPr>
            <a:picLocks noChangeAspect="1"/>
          </p:cNvPicPr>
          <p:nvPr/>
        </p:nvPicPr>
        <p:blipFill rotWithShape="1">
          <a:blip r:embed="rId13"/>
          <a:srcRect l="20810" t="11493" r="15055" b="2758"/>
          <a:stretch/>
        </p:blipFill>
        <p:spPr>
          <a:xfrm>
            <a:off x="457200" y="3810000"/>
            <a:ext cx="1056814" cy="938351"/>
          </a:xfrm>
          <a:prstGeom prst="rect">
            <a:avLst/>
          </a:prstGeom>
        </p:spPr>
      </p:pic>
      <p:sp>
        <p:nvSpPr>
          <p:cNvPr id="101" name="Isosceles Triangle 100"/>
          <p:cNvSpPr/>
          <p:nvPr/>
        </p:nvSpPr>
        <p:spPr>
          <a:xfrm rot="15492539">
            <a:off x="1253061" y="3621730"/>
            <a:ext cx="1009195" cy="1479763"/>
          </a:xfrm>
          <a:prstGeom prst="triangle">
            <a:avLst/>
          </a:prstGeom>
          <a:gradFill flip="none" rotWithShape="1">
            <a:gsLst>
              <a:gs pos="0">
                <a:schemeClr val="accent4"/>
              </a:gs>
              <a:gs pos="100000">
                <a:schemeClr val="bg1">
                  <a:alpha val="1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tx1"/>
              </a:solidFill>
            </a:endParaRPr>
          </a:p>
        </p:txBody>
      </p:sp>
      <p:pic>
        <p:nvPicPr>
          <p:cNvPr id="102" name="Picture 101"/>
          <p:cNvPicPr>
            <a:picLocks noChangeAspect="1"/>
          </p:cNvPicPr>
          <p:nvPr/>
        </p:nvPicPr>
        <p:blipFill rotWithShape="1">
          <a:blip r:embed="rId13"/>
          <a:srcRect l="55954" t="46800" r="15296" b="3198"/>
          <a:stretch/>
        </p:blipFill>
        <p:spPr>
          <a:xfrm>
            <a:off x="2059259" y="3721251"/>
            <a:ext cx="1051560" cy="1188720"/>
          </a:xfrm>
          <a:prstGeom prst="rect">
            <a:avLst/>
          </a:prstGeom>
        </p:spPr>
      </p:pic>
      <p:sp>
        <p:nvSpPr>
          <p:cNvPr id="103" name="Oval 27"/>
          <p:cNvSpPr>
            <a:spLocks noChangeArrowheads="1"/>
          </p:cNvSpPr>
          <p:nvPr/>
        </p:nvSpPr>
        <p:spPr bwMode="auto">
          <a:xfrm>
            <a:off x="2780384" y="4032784"/>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104" name="Oval 27"/>
          <p:cNvSpPr>
            <a:spLocks noChangeArrowheads="1"/>
          </p:cNvSpPr>
          <p:nvPr/>
        </p:nvSpPr>
        <p:spPr bwMode="auto">
          <a:xfrm>
            <a:off x="2180369" y="4207780"/>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105" name="Oval 27"/>
          <p:cNvSpPr>
            <a:spLocks noChangeArrowheads="1"/>
          </p:cNvSpPr>
          <p:nvPr/>
        </p:nvSpPr>
        <p:spPr bwMode="auto">
          <a:xfrm>
            <a:off x="2520379" y="4432776"/>
            <a:ext cx="168500" cy="168500"/>
          </a:xfrm>
          <a:prstGeom prst="ellipse">
            <a:avLst/>
          </a:prstGeom>
          <a:noFill/>
          <a:ln w="36830" cmpd="sng">
            <a:solidFill>
              <a:srgbClr val="FFF40A"/>
            </a:solidFill>
            <a:round/>
            <a:headEnd/>
            <a:tailEnd/>
          </a:ln>
          <a:effectLst/>
        </p:spPr>
        <p:txBody>
          <a:bodyPr wrap="none" anchor="ctr"/>
          <a:lstStyle/>
          <a:p>
            <a:endParaRPr lang="en-US">
              <a:ln>
                <a:solidFill>
                  <a:srgbClr val="FF0000"/>
                </a:solidFill>
              </a:ln>
            </a:endParaRPr>
          </a:p>
        </p:txBody>
      </p:sp>
      <p:sp>
        <p:nvSpPr>
          <p:cNvPr id="67"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cxnSp>
        <p:nvCxnSpPr>
          <p:cNvPr id="68" name="Straight Arrow Connector 67"/>
          <p:cNvCxnSpPr>
            <a:endCxn id="88"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a:stCxn id="88" idx="3"/>
            <a:endCxn id="89"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a:stCxn id="89" idx="3"/>
            <a:endCxn id="96"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96" idx="3"/>
            <a:endCxn id="106"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88" name="Rounded Rectangle 87"/>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89" name="Rounded Rectangle 88"/>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95" name="Rounded Rectangle 94"/>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96" name="Rounded Rectangle 95"/>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106" name="Rounded Rectangle 105"/>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cxnSp>
        <p:nvCxnSpPr>
          <p:cNvPr id="107" name="Elbow Connector 106"/>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2532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dissolve">
                                      <p:cBhvr>
                                        <p:cTn id="12" dur="500"/>
                                        <p:tgtEl>
                                          <p:spTgt spid="78"/>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dissolv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97" grpId="0" animBg="1"/>
      <p:bldP spid="98"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itle 2"/>
          <p:cNvSpPr>
            <a:spLocks noGrp="1"/>
          </p:cNvSpPr>
          <p:nvPr>
            <p:ph type="title"/>
          </p:nvPr>
        </p:nvSpPr>
        <p:spPr>
          <a:xfrm>
            <a:off x="457200" y="-272534"/>
            <a:ext cx="8229600" cy="1143000"/>
          </a:xfrm>
        </p:spPr>
        <p:txBody>
          <a:bodyPr>
            <a:normAutofit/>
          </a:bodyPr>
          <a:lstStyle/>
          <a:p>
            <a:r>
              <a:rPr lang="en-US" sz="3200" dirty="0" smtClean="0"/>
              <a:t>Establishing Trust</a:t>
            </a:r>
            <a:endParaRPr lang="en-US" sz="3200" dirty="0"/>
          </a:p>
        </p:txBody>
      </p:sp>
      <p:sp>
        <p:nvSpPr>
          <p:cNvPr id="89" name="Rounded Rectangle 88"/>
          <p:cNvSpPr/>
          <p:nvPr/>
        </p:nvSpPr>
        <p:spPr bwMode="auto">
          <a:xfrm>
            <a:off x="4570209" y="969419"/>
            <a:ext cx="3981623" cy="1160108"/>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rtlCol="0" anchor="ctr" anchorCtr="1"/>
          <a:lstStyle/>
          <a:p>
            <a:pPr marL="285750" lvl="1" indent="-285750" eaLnBrk="0" fontAlgn="base" hangingPunct="0">
              <a:spcBef>
                <a:spcPts val="300"/>
              </a:spcBef>
              <a:spcAft>
                <a:spcPct val="0"/>
              </a:spcAft>
              <a:buFont typeface="Arial"/>
              <a:buChar char="•"/>
              <a:defRPr/>
            </a:pPr>
            <a:r>
              <a:rPr lang="en-US" sz="1600" b="1" dirty="0" smtClean="0">
                <a:latin typeface="Arial" pitchFamily="34" charset="0"/>
                <a:ea typeface="ＭＳ Ｐゴシック" charset="-128"/>
              </a:rPr>
              <a:t>No stored keys/templates</a:t>
            </a:r>
          </a:p>
          <a:p>
            <a:pPr marL="285750" lvl="1" indent="-285750" eaLnBrk="0" fontAlgn="base" hangingPunct="0">
              <a:spcBef>
                <a:spcPts val="300"/>
              </a:spcBef>
              <a:spcAft>
                <a:spcPct val="0"/>
              </a:spcAft>
              <a:buFont typeface="Arial"/>
              <a:buChar char="•"/>
              <a:defRPr/>
            </a:pPr>
            <a:r>
              <a:rPr lang="en-US" sz="1600" b="1" dirty="0" smtClean="0">
                <a:latin typeface="Arial" pitchFamily="34" charset="0"/>
                <a:ea typeface="ＭＳ Ｐゴシック" charset="-128"/>
              </a:rPr>
              <a:t>Derive keys directly from features</a:t>
            </a:r>
            <a:endParaRPr lang="en-US" sz="1600" b="1" dirty="0">
              <a:latin typeface="Arial" pitchFamily="34" charset="0"/>
              <a:ea typeface="ＭＳ Ｐゴシック" charset="-128"/>
            </a:endParaRPr>
          </a:p>
          <a:p>
            <a:pPr marL="285750" lvl="1" indent="-285750" eaLnBrk="0" fontAlgn="base" hangingPunct="0">
              <a:spcBef>
                <a:spcPts val="300"/>
              </a:spcBef>
              <a:spcAft>
                <a:spcPct val="0"/>
              </a:spcAft>
              <a:buFont typeface="Arial"/>
              <a:buChar char="•"/>
              <a:defRPr/>
            </a:pPr>
            <a:r>
              <a:rPr lang="en-US" sz="1600" b="1" dirty="0">
                <a:solidFill>
                  <a:schemeClr val="tx1"/>
                </a:solidFill>
                <a:latin typeface="Arial" pitchFamily="34" charset="0"/>
                <a:ea typeface="ＭＳ Ｐゴシック" charset="-128"/>
              </a:rPr>
              <a:t>Use keys </a:t>
            </a:r>
            <a:r>
              <a:rPr lang="en-US" sz="1600" b="1" dirty="0" smtClean="0">
                <a:solidFill>
                  <a:schemeClr val="tx1"/>
                </a:solidFill>
                <a:latin typeface="Arial" pitchFamily="34" charset="0"/>
                <a:ea typeface="ＭＳ Ｐゴシック" charset="-128"/>
              </a:rPr>
              <a:t>as a starting point for access control</a:t>
            </a:r>
            <a:endParaRPr lang="en-US" sz="1600" b="1" dirty="0">
              <a:solidFill>
                <a:schemeClr val="tx1"/>
              </a:solidFill>
              <a:latin typeface="Arial" pitchFamily="34" charset="0"/>
              <a:ea typeface="ＭＳ Ｐゴシック" charset="-128"/>
            </a:endParaRPr>
          </a:p>
        </p:txBody>
      </p:sp>
      <p:sp>
        <p:nvSpPr>
          <p:cNvPr id="42" name="Rounded Rectangle 41"/>
          <p:cNvSpPr/>
          <p:nvPr/>
        </p:nvSpPr>
        <p:spPr>
          <a:xfrm>
            <a:off x="7197014"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5" name="Rounded Rectangle 44"/>
          <p:cNvSpPr/>
          <p:nvPr/>
        </p:nvSpPr>
        <p:spPr>
          <a:xfrm>
            <a:off x="75056" y="978110"/>
            <a:ext cx="3491292" cy="4515555"/>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46" name="Rounded Rectangle 45"/>
          <p:cNvSpPr/>
          <p:nvPr/>
        </p:nvSpPr>
        <p:spPr>
          <a:xfrm>
            <a:off x="1873498" y="244479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7" name="Rounded Rectangle 46"/>
          <p:cNvSpPr/>
          <p:nvPr/>
        </p:nvSpPr>
        <p:spPr>
          <a:xfrm>
            <a:off x="180552" y="2454033"/>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48" name="Rounded Rectangle 47"/>
          <p:cNvSpPr/>
          <p:nvPr/>
        </p:nvSpPr>
        <p:spPr>
          <a:xfrm>
            <a:off x="3629175" y="2356748"/>
            <a:ext cx="3491292" cy="3136917"/>
          </a:xfrm>
          <a:prstGeom prst="roundRect">
            <a:avLst>
              <a:gd name="adj" fmla="val 4427"/>
            </a:avLst>
          </a:prstGeom>
          <a:solidFill>
            <a:schemeClr val="accent1">
              <a:lumMod val="40000"/>
              <a:lumOff val="60000"/>
              <a:alpha val="65000"/>
            </a:schemeClr>
          </a:solidFill>
          <a:ln w="19050" cmpd="sng">
            <a:solidFill>
              <a:schemeClr val="bg1"/>
            </a:solidFill>
          </a:ln>
          <a:effectLst>
            <a:outerShdw blurRad="149987" dist="635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spcAft>
                <a:spcPts val="600"/>
              </a:spcAft>
            </a:pPr>
            <a:endParaRPr lang="en-US" sz="1600" dirty="0" smtClean="0">
              <a:solidFill>
                <a:srgbClr val="0235AD"/>
              </a:solidFill>
              <a:effectLst>
                <a:outerShdw blurRad="25400" dist="25400" dir="2700000" algn="tl" rotWithShape="0">
                  <a:schemeClr val="bg1">
                    <a:alpha val="40000"/>
                  </a:schemeClr>
                </a:outerShdw>
              </a:effectLst>
              <a:latin typeface="Arial Black" pitchFamily="34" charset="0"/>
            </a:endParaRPr>
          </a:p>
        </p:txBody>
      </p:sp>
      <p:sp>
        <p:nvSpPr>
          <p:cNvPr id="59" name="Rounded Rectangle 58"/>
          <p:cNvSpPr/>
          <p:nvPr/>
        </p:nvSpPr>
        <p:spPr>
          <a:xfrm>
            <a:off x="3707461" y="246327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69" name="Rounded Rectangle 68"/>
          <p:cNvSpPr/>
          <p:nvPr/>
        </p:nvSpPr>
        <p:spPr>
          <a:xfrm>
            <a:off x="5393451" y="2451985"/>
            <a:ext cx="1598892" cy="2931692"/>
          </a:xfrm>
          <a:prstGeom prst="roundRect">
            <a:avLst>
              <a:gd name="adj" fmla="val 6202"/>
            </a:avLst>
          </a:prstGeom>
          <a:ln/>
        </p:spPr>
        <p:style>
          <a:lnRef idx="1">
            <a:schemeClr val="accent5"/>
          </a:lnRef>
          <a:fillRef idx="2">
            <a:schemeClr val="accent5"/>
          </a:fillRef>
          <a:effectRef idx="1">
            <a:schemeClr val="accent5"/>
          </a:effectRef>
          <a:fontRef idx="minor">
            <a:schemeClr val="dk1"/>
          </a:fontRef>
        </p:style>
        <p:txBody>
          <a:bodyPr wrap="none" tIns="0" rtlCol="0" anchor="t"/>
          <a:lstStyle/>
          <a:p>
            <a:pPr algn="ctr"/>
            <a:endParaRPr lang="en-US" sz="1600" b="1" dirty="0" smtClean="0">
              <a:solidFill>
                <a:srgbClr val="0235AD"/>
              </a:solidFill>
              <a:effectLst>
                <a:outerShdw blurRad="25400" dist="25400" dir="2700000" algn="tl" rotWithShape="0">
                  <a:schemeClr val="bg1">
                    <a:alpha val="40000"/>
                  </a:schemeClr>
                </a:outerShdw>
              </a:effectLst>
            </a:endParaRPr>
          </a:p>
        </p:txBody>
      </p:sp>
      <p:sp>
        <p:nvSpPr>
          <p:cNvPr id="75" name="Text Box 90"/>
          <p:cNvSpPr txBox="1">
            <a:spLocks noChangeArrowheads="1"/>
          </p:cNvSpPr>
          <p:nvPr/>
        </p:nvSpPr>
        <p:spPr bwMode="auto">
          <a:xfrm>
            <a:off x="278459" y="1201671"/>
            <a:ext cx="1549400" cy="1015663"/>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chemeClr val="accent4"/>
                </a:solidFill>
              </a:rPr>
              <a:t>Password or Feature-space representation</a:t>
            </a:r>
          </a:p>
          <a:p>
            <a:pPr algn="ctr"/>
            <a:endParaRPr lang="en-US" sz="1200" b="1" dirty="0" smtClean="0">
              <a:solidFill>
                <a:schemeClr val="accent4"/>
              </a:solidFill>
            </a:endParaRPr>
          </a:p>
          <a:p>
            <a:pPr algn="ctr"/>
            <a:r>
              <a:rPr lang="en-US" sz="1200" b="1" dirty="0" smtClean="0">
                <a:solidFill>
                  <a:schemeClr val="accent4"/>
                </a:solidFill>
              </a:rPr>
              <a:t>Crypto Hashes</a:t>
            </a:r>
          </a:p>
        </p:txBody>
      </p:sp>
      <p:sp>
        <p:nvSpPr>
          <p:cNvPr id="77" name="Text Box 90"/>
          <p:cNvSpPr txBox="1">
            <a:spLocks noChangeArrowheads="1"/>
          </p:cNvSpPr>
          <p:nvPr/>
        </p:nvSpPr>
        <p:spPr bwMode="auto">
          <a:xfrm>
            <a:off x="7897200" y="4888694"/>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Services</a:t>
            </a:r>
          </a:p>
        </p:txBody>
      </p:sp>
      <p:pic>
        <p:nvPicPr>
          <p:cNvPr id="105" name="Picture 104" descr="78479774.jpg"/>
          <p:cNvPicPr>
            <a:picLocks noChangeAspect="1"/>
          </p:cNvPicPr>
          <p:nvPr/>
        </p:nvPicPr>
        <p:blipFill rotWithShape="1">
          <a:blip r:embed="rId3">
            <a:extLst>
              <a:ext uri="{28A0092B-C50C-407E-A947-70E740481C1C}">
                <a14:useLocalDpi xmlns:a14="http://schemas.microsoft.com/office/drawing/2010/main" val="0"/>
              </a:ext>
            </a:extLst>
          </a:blip>
          <a:srcRect t="31962"/>
          <a:stretch/>
        </p:blipFill>
        <p:spPr>
          <a:xfrm>
            <a:off x="7305399" y="4730367"/>
            <a:ext cx="583799" cy="594632"/>
          </a:xfrm>
          <a:prstGeom prst="rect">
            <a:avLst/>
          </a:prstGeom>
          <a:ln w="6350" cmpd="sng">
            <a:solidFill>
              <a:srgbClr val="003767"/>
            </a:solidFill>
          </a:ln>
        </p:spPr>
      </p:pic>
      <p:sp>
        <p:nvSpPr>
          <p:cNvPr id="106" name="Text Box 90"/>
          <p:cNvSpPr txBox="1">
            <a:spLocks noChangeArrowheads="1"/>
          </p:cNvSpPr>
          <p:nvPr/>
        </p:nvSpPr>
        <p:spPr bwMode="auto">
          <a:xfrm>
            <a:off x="7940008" y="356011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Data</a:t>
            </a:r>
          </a:p>
        </p:txBody>
      </p:sp>
      <p:sp>
        <p:nvSpPr>
          <p:cNvPr id="107" name="Text Box 90"/>
          <p:cNvSpPr txBox="1">
            <a:spLocks noChangeArrowheads="1"/>
          </p:cNvSpPr>
          <p:nvPr/>
        </p:nvSpPr>
        <p:spPr bwMode="auto">
          <a:xfrm>
            <a:off x="7930198" y="4223695"/>
            <a:ext cx="899801"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Sensors</a:t>
            </a:r>
          </a:p>
        </p:txBody>
      </p:sp>
      <p:pic>
        <p:nvPicPr>
          <p:cNvPr id="108" name="Picture 107" descr="bits.png"/>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a:off x="7177428" y="4037728"/>
            <a:ext cx="836455" cy="677773"/>
          </a:xfrm>
          <a:prstGeom prst="rect">
            <a:avLst/>
          </a:prstGeom>
        </p:spPr>
      </p:pic>
      <p:pic>
        <p:nvPicPr>
          <p:cNvPr id="109" name="Picture 108" descr="8493218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5660" y="4087671"/>
            <a:ext cx="997433" cy="749118"/>
          </a:xfrm>
          <a:prstGeom prst="rect">
            <a:avLst/>
          </a:prstGeom>
        </p:spPr>
      </p:pic>
      <p:pic>
        <p:nvPicPr>
          <p:cNvPr id="110" name="Picture 109"/>
          <p:cNvPicPr>
            <a:picLocks noChangeAspect="1"/>
          </p:cNvPicPr>
          <p:nvPr/>
        </p:nvPicPr>
        <p:blipFill>
          <a:blip r:embed="rId6"/>
          <a:stretch>
            <a:fillRect/>
          </a:stretch>
        </p:blipFill>
        <p:spPr>
          <a:xfrm>
            <a:off x="7252643" y="3423059"/>
            <a:ext cx="718507" cy="627849"/>
          </a:xfrm>
          <a:prstGeom prst="rect">
            <a:avLst/>
          </a:prstGeom>
        </p:spPr>
      </p:pic>
      <p:pic>
        <p:nvPicPr>
          <p:cNvPr id="111" name="Picture 110" descr="availability.jpg"/>
          <p:cNvPicPr>
            <a:picLocks noChangeAspect="1"/>
          </p:cNvPicPr>
          <p:nvPr/>
        </p:nvPicPr>
        <p:blipFill rotWithShape="1">
          <a:blip r:embed="rId7">
            <a:extLst>
              <a:ext uri="{28A0092B-C50C-407E-A947-70E740481C1C}">
                <a14:useLocalDpi xmlns:a14="http://schemas.microsoft.com/office/drawing/2010/main" val="0"/>
              </a:ext>
            </a:extLst>
          </a:blip>
          <a:srcRect r="4767"/>
          <a:stretch/>
        </p:blipFill>
        <p:spPr>
          <a:xfrm>
            <a:off x="7284657" y="3488380"/>
            <a:ext cx="641361" cy="505099"/>
          </a:xfrm>
          <a:prstGeom prst="rect">
            <a:avLst/>
          </a:prstGeom>
        </p:spPr>
      </p:pic>
      <p:sp>
        <p:nvSpPr>
          <p:cNvPr id="132" name="Rounded Rectangle 131"/>
          <p:cNvSpPr/>
          <p:nvPr/>
        </p:nvSpPr>
        <p:spPr bwMode="auto">
          <a:xfrm>
            <a:off x="2024451" y="1092534"/>
            <a:ext cx="1371600" cy="762000"/>
          </a:xfrm>
          <a:prstGeom prst="roundRect">
            <a:avLst/>
          </a:prstGeom>
          <a:solidFill>
            <a:schemeClr val="accent6">
              <a:lumMod val="75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Stored Templates</a:t>
            </a:r>
            <a:endParaRPr lang="en-US" sz="1400" b="1" dirty="0">
              <a:solidFill>
                <a:schemeClr val="bg1"/>
              </a:solidFill>
            </a:endParaRPr>
          </a:p>
        </p:txBody>
      </p:sp>
      <p:pic>
        <p:nvPicPr>
          <p:cNvPr id="134" name="Picture 133"/>
          <p:cNvPicPr>
            <a:picLocks noChangeAspect="1"/>
          </p:cNvPicPr>
          <p:nvPr/>
        </p:nvPicPr>
        <p:blipFill>
          <a:blip r:embed="rId8">
            <a:duotone>
              <a:schemeClr val="accent2">
                <a:shade val="45000"/>
                <a:satMod val="135000"/>
              </a:schemeClr>
              <a:prstClr val="white"/>
            </a:duotone>
          </a:blip>
          <a:stretch>
            <a:fillRect/>
          </a:stretch>
        </p:blipFill>
        <p:spPr>
          <a:xfrm>
            <a:off x="6400800" y="3486560"/>
            <a:ext cx="576709" cy="249431"/>
          </a:xfrm>
          <a:prstGeom prst="rect">
            <a:avLst/>
          </a:prstGeom>
          <a:noFill/>
          <a:ln>
            <a:noFill/>
          </a:ln>
          <a:effectLst>
            <a:glow rad="63500">
              <a:schemeClr val="accent3">
                <a:satMod val="175000"/>
                <a:alpha val="40000"/>
              </a:schemeClr>
            </a:glow>
          </a:effectLst>
        </p:spPr>
      </p:pic>
      <p:sp>
        <p:nvSpPr>
          <p:cNvPr id="39" name="Multiply 38"/>
          <p:cNvSpPr/>
          <p:nvPr/>
        </p:nvSpPr>
        <p:spPr bwMode="auto">
          <a:xfrm>
            <a:off x="5029200" y="3276600"/>
            <a:ext cx="2362200" cy="609600"/>
          </a:xfrm>
          <a:prstGeom prst="mathMultiply">
            <a:avLst/>
          </a:prstGeom>
          <a:solidFill>
            <a:srgbClr val="FF0000">
              <a:alpha val="81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5" name="Text Box 90"/>
          <p:cNvSpPr txBox="1">
            <a:spLocks noChangeArrowheads="1"/>
          </p:cNvSpPr>
          <p:nvPr/>
        </p:nvSpPr>
        <p:spPr bwMode="auto">
          <a:xfrm>
            <a:off x="1905000" y="3429000"/>
            <a:ext cx="1551432" cy="1569660"/>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0099"/>
                </a:solidFill>
              </a:rPr>
              <a:t>Extract Features while retaining Entropy</a:t>
            </a:r>
          </a:p>
          <a:p>
            <a:pPr algn="ctr"/>
            <a:endParaRPr lang="en-US" sz="1200" b="1" dirty="0">
              <a:solidFill>
                <a:srgbClr val="000099"/>
              </a:solidFill>
            </a:endParaRPr>
          </a:p>
          <a:p>
            <a:pPr algn="ctr"/>
            <a:r>
              <a:rPr lang="en-US" sz="1200" b="1" dirty="0" smtClean="0">
                <a:solidFill>
                  <a:srgbClr val="000099"/>
                </a:solidFill>
              </a:rPr>
              <a:t>Use Entropy to produce key </a:t>
            </a:r>
            <a:br>
              <a:rPr lang="en-US" sz="1200" b="1" dirty="0" smtClean="0">
                <a:solidFill>
                  <a:srgbClr val="000099"/>
                </a:solidFill>
              </a:rPr>
            </a:br>
            <a:r>
              <a:rPr lang="en-US" sz="1200" b="1" dirty="0" smtClean="0">
                <a:solidFill>
                  <a:srgbClr val="000099"/>
                </a:solidFill>
              </a:rPr>
              <a:t>material</a:t>
            </a:r>
          </a:p>
          <a:p>
            <a:pPr algn="ctr"/>
            <a:endParaRPr lang="en-US" sz="1200" b="1" dirty="0">
              <a:solidFill>
                <a:srgbClr val="000099"/>
              </a:solidFill>
            </a:endParaRPr>
          </a:p>
        </p:txBody>
      </p:sp>
      <p:sp>
        <p:nvSpPr>
          <p:cNvPr id="86" name="Text Box 90"/>
          <p:cNvSpPr txBox="1">
            <a:spLocks noChangeArrowheads="1"/>
          </p:cNvSpPr>
          <p:nvPr/>
        </p:nvSpPr>
        <p:spPr bwMode="auto">
          <a:xfrm>
            <a:off x="5410200" y="4191000"/>
            <a:ext cx="1549400" cy="646331"/>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0099"/>
                </a:solidFill>
              </a:rPr>
              <a:t>Resource decisions based on knowledge of proper keys</a:t>
            </a:r>
            <a:endParaRPr lang="en-US" sz="1200" b="1" dirty="0">
              <a:solidFill>
                <a:srgbClr val="000099"/>
              </a:solidFill>
            </a:endParaRPr>
          </a:p>
        </p:txBody>
      </p:sp>
      <p:sp>
        <p:nvSpPr>
          <p:cNvPr id="78" name="Text Box 90"/>
          <p:cNvSpPr txBox="1">
            <a:spLocks noChangeArrowheads="1"/>
          </p:cNvSpPr>
          <p:nvPr/>
        </p:nvSpPr>
        <p:spPr bwMode="auto">
          <a:xfrm>
            <a:off x="228600" y="3429000"/>
            <a:ext cx="1549400" cy="830997"/>
          </a:xfrm>
          <a:prstGeom prst="rect">
            <a:avLst/>
          </a:prstGeom>
          <a:noFill/>
          <a:ln w="12700">
            <a:noFill/>
            <a:miter lim="800000"/>
            <a:headEnd type="none" w="sm" len="sm"/>
            <a:tailEnd type="none" w="sm" len="sm"/>
          </a:ln>
          <a:effectLst/>
        </p:spPr>
        <p:txBody>
          <a:bodyPr wrap="square">
            <a:spAutoFit/>
          </a:bodyPr>
          <a:lstStyle/>
          <a:p>
            <a:pPr algn="ctr"/>
            <a:r>
              <a:rPr lang="en-US" sz="1200" b="1" dirty="0" smtClean="0">
                <a:solidFill>
                  <a:srgbClr val="000099"/>
                </a:solidFill>
              </a:rPr>
              <a:t>Physical Phenomenon Unique to Individual</a:t>
            </a:r>
          </a:p>
          <a:p>
            <a:pPr algn="ctr"/>
            <a:endParaRPr lang="en-US" sz="1200" b="1" dirty="0" smtClean="0">
              <a:solidFill>
                <a:srgbClr val="000099"/>
              </a:solidFill>
            </a:endParaRPr>
          </a:p>
        </p:txBody>
      </p:sp>
      <p:sp>
        <p:nvSpPr>
          <p:cNvPr id="95" name="Multiply 94"/>
          <p:cNvSpPr/>
          <p:nvPr/>
        </p:nvSpPr>
        <p:spPr bwMode="auto">
          <a:xfrm>
            <a:off x="1828800" y="1066800"/>
            <a:ext cx="1758383" cy="773420"/>
          </a:xfrm>
          <a:prstGeom prst="mathMultiply">
            <a:avLst/>
          </a:prstGeom>
          <a:solidFill>
            <a:srgbClr val="FF0000">
              <a:alpha val="81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40" name="Text Box 90"/>
          <p:cNvSpPr txBox="1">
            <a:spLocks noChangeArrowheads="1"/>
          </p:cNvSpPr>
          <p:nvPr/>
        </p:nvSpPr>
        <p:spPr bwMode="auto">
          <a:xfrm>
            <a:off x="5409077" y="3464475"/>
            <a:ext cx="1549400" cy="276999"/>
          </a:xfrm>
          <a:prstGeom prst="rect">
            <a:avLst/>
          </a:prstGeom>
          <a:noFill/>
          <a:ln w="12700">
            <a:noFill/>
            <a:miter lim="800000"/>
            <a:headEnd type="none" w="sm" len="sm"/>
            <a:tailEnd type="none" w="sm" len="sm"/>
          </a:ln>
          <a:effectLst/>
        </p:spPr>
        <p:txBody>
          <a:bodyPr wrap="square">
            <a:spAutoFit/>
          </a:bodyPr>
          <a:lstStyle/>
          <a:p>
            <a:r>
              <a:rPr lang="en-US" sz="1200" b="1" dirty="0" smtClean="0">
                <a:solidFill>
                  <a:srgbClr val="003767"/>
                </a:solidFill>
              </a:rPr>
              <a:t>Stored Key</a:t>
            </a:r>
            <a:endParaRPr lang="en-US" sz="1200" b="1" dirty="0">
              <a:solidFill>
                <a:srgbClr val="003767"/>
              </a:solidFill>
            </a:endParaRPr>
          </a:p>
        </p:txBody>
      </p:sp>
      <p:cxnSp>
        <p:nvCxnSpPr>
          <p:cNvPr id="43" name="Straight Arrow Connector 42"/>
          <p:cNvCxnSpPr>
            <a:endCxn id="51" idx="1"/>
          </p:cNvCxnSpPr>
          <p:nvPr/>
        </p:nvCxnSpPr>
        <p:spPr bwMode="auto">
          <a:xfrm>
            <a:off x="1600716" y="2947370"/>
            <a:ext cx="396840" cy="4887"/>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51" idx="3"/>
            <a:endCxn id="52" idx="1"/>
          </p:cNvCxnSpPr>
          <p:nvPr/>
        </p:nvCxnSpPr>
        <p:spPr bwMode="auto">
          <a:xfrm>
            <a:off x="3369156" y="2952257"/>
            <a:ext cx="47621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52" idx="3"/>
            <a:endCxn id="54" idx="1"/>
          </p:cNvCxnSpPr>
          <p:nvPr/>
        </p:nvCxnSpPr>
        <p:spPr bwMode="auto">
          <a:xfrm>
            <a:off x="5216975" y="2952257"/>
            <a:ext cx="317460"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4" idx="3"/>
            <a:endCxn id="55" idx="1"/>
          </p:cNvCxnSpPr>
          <p:nvPr/>
        </p:nvCxnSpPr>
        <p:spPr bwMode="auto">
          <a:xfrm>
            <a:off x="6906035" y="2952257"/>
            <a:ext cx="408179"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
        <p:nvSpPr>
          <p:cNvPr id="51" name="Rounded Rectangle 50"/>
          <p:cNvSpPr/>
          <p:nvPr/>
        </p:nvSpPr>
        <p:spPr bwMode="auto">
          <a:xfrm>
            <a:off x="19975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Feature</a:t>
            </a:r>
          </a:p>
          <a:p>
            <a:pPr algn="ctr" eaLnBrk="0" hangingPunct="0">
              <a:defRPr/>
            </a:pPr>
            <a:r>
              <a:rPr lang="en-US" sz="1400" b="1" dirty="0" smtClean="0">
                <a:solidFill>
                  <a:schemeClr val="bg1"/>
                </a:solidFill>
              </a:rPr>
              <a:t>Extraction</a:t>
            </a:r>
            <a:endParaRPr lang="en-US" sz="1400" b="1" dirty="0">
              <a:solidFill>
                <a:schemeClr val="bg1"/>
              </a:solidFill>
            </a:endParaRPr>
          </a:p>
        </p:txBody>
      </p:sp>
      <p:sp>
        <p:nvSpPr>
          <p:cNvPr id="52" name="Rounded Rectangle 51"/>
          <p:cNvSpPr/>
          <p:nvPr/>
        </p:nvSpPr>
        <p:spPr bwMode="auto">
          <a:xfrm>
            <a:off x="384537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Matching</a:t>
            </a:r>
            <a:endParaRPr lang="en-US" sz="1400" b="1" dirty="0">
              <a:solidFill>
                <a:schemeClr val="bg1"/>
              </a:solidFill>
            </a:endParaRPr>
          </a:p>
        </p:txBody>
      </p:sp>
      <p:sp>
        <p:nvSpPr>
          <p:cNvPr id="53" name="Rounded Rectangle 52"/>
          <p:cNvSpPr/>
          <p:nvPr/>
        </p:nvSpPr>
        <p:spPr bwMode="auto">
          <a:xfrm>
            <a:off x="297156"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Sensing</a:t>
            </a:r>
            <a:endParaRPr lang="en-US" sz="1400" b="1" dirty="0">
              <a:solidFill>
                <a:schemeClr val="bg1"/>
              </a:solidFill>
            </a:endParaRPr>
          </a:p>
        </p:txBody>
      </p:sp>
      <p:sp>
        <p:nvSpPr>
          <p:cNvPr id="54" name="Rounded Rectangle 53"/>
          <p:cNvSpPr/>
          <p:nvPr/>
        </p:nvSpPr>
        <p:spPr bwMode="auto">
          <a:xfrm>
            <a:off x="5534435" y="2571257"/>
            <a:ext cx="1371600" cy="762000"/>
          </a:xfrm>
          <a:prstGeom prst="roundRect">
            <a:avLst/>
          </a:prstGeom>
          <a:solidFill>
            <a:srgbClr val="1F2C84"/>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Authentication Framework</a:t>
            </a:r>
            <a:endParaRPr lang="en-US" sz="1400" b="1" dirty="0">
              <a:solidFill>
                <a:schemeClr val="bg1"/>
              </a:solidFill>
            </a:endParaRPr>
          </a:p>
        </p:txBody>
      </p:sp>
      <p:sp>
        <p:nvSpPr>
          <p:cNvPr id="55" name="Rounded Rectangle 54"/>
          <p:cNvSpPr/>
          <p:nvPr/>
        </p:nvSpPr>
        <p:spPr bwMode="auto">
          <a:xfrm>
            <a:off x="7314214" y="2571257"/>
            <a:ext cx="1371600" cy="762000"/>
          </a:xfrm>
          <a:prstGeom prst="roundRect">
            <a:avLst/>
          </a:prstGeom>
          <a:solidFill>
            <a:schemeClr val="accent6">
              <a:lumMod val="50000"/>
            </a:schemeClr>
          </a:solidFill>
          <a:ln w="12700" cap="flat" cmpd="sng" algn="ctr">
            <a:solidFill>
              <a:srgbClr val="FFFFFF"/>
            </a:solidFill>
            <a:prstDash val="solid"/>
            <a:round/>
            <a:headEnd type="none" w="sm" len="sm"/>
            <a:tailEnd type="none" w="sm" len="sm"/>
          </a:ln>
          <a:effectLst>
            <a:outerShdw blurRad="50800" dist="38100" dir="5400000" algn="t" rotWithShape="0">
              <a:prstClr val="black">
                <a:alpha val="40000"/>
              </a:prstClr>
            </a:outerShdw>
          </a:effectLst>
        </p:spPr>
        <p:txBody>
          <a:bodyPr lIns="9144" rIns="9144" anchor="ctr"/>
          <a:lstStyle/>
          <a:p>
            <a:pPr algn="ctr" eaLnBrk="0" hangingPunct="0">
              <a:defRPr/>
            </a:pPr>
            <a:r>
              <a:rPr lang="en-US" sz="1400" b="1" dirty="0" smtClean="0">
                <a:solidFill>
                  <a:schemeClr val="bg1"/>
                </a:solidFill>
              </a:rPr>
              <a:t>Resource</a:t>
            </a:r>
            <a:endParaRPr lang="en-US" sz="1400" b="1" dirty="0">
              <a:solidFill>
                <a:schemeClr val="bg1"/>
              </a:solidFill>
            </a:endParaRPr>
          </a:p>
        </p:txBody>
      </p:sp>
      <p:sp>
        <p:nvSpPr>
          <p:cNvPr id="96" name="Multiply 95"/>
          <p:cNvSpPr/>
          <p:nvPr/>
        </p:nvSpPr>
        <p:spPr bwMode="auto">
          <a:xfrm>
            <a:off x="3649440" y="2590800"/>
            <a:ext cx="1758383" cy="773420"/>
          </a:xfrm>
          <a:prstGeom prst="mathMultiply">
            <a:avLst/>
          </a:prstGeom>
          <a:solidFill>
            <a:srgbClr val="FF0000">
              <a:alpha val="81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88" name="Rounded Rectangle 87"/>
          <p:cNvSpPr/>
          <p:nvPr/>
        </p:nvSpPr>
        <p:spPr bwMode="auto">
          <a:xfrm>
            <a:off x="887601" y="5867400"/>
            <a:ext cx="7664231" cy="686786"/>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rtlCol="0" anchor="ctr" anchorCtr="1"/>
          <a:lstStyle/>
          <a:p>
            <a:pPr algn="ctr"/>
            <a:r>
              <a:rPr lang="en-US" sz="2000" b="1" dirty="0" smtClean="0">
                <a:solidFill>
                  <a:sysClr val="windowText" lastClr="000000"/>
                </a:solidFill>
              </a:rPr>
              <a:t>Goal: Create cryptographic trust directly from identification data</a:t>
            </a:r>
            <a:endParaRPr lang="en-US" sz="2000" b="1" dirty="0">
              <a:solidFill>
                <a:sysClr val="windowText" lastClr="000000"/>
              </a:solidFill>
            </a:endParaRPr>
          </a:p>
        </p:txBody>
      </p:sp>
      <p:cxnSp>
        <p:nvCxnSpPr>
          <p:cNvPr id="56" name="Elbow Connector 55"/>
          <p:cNvCxnSpPr/>
          <p:nvPr/>
        </p:nvCxnSpPr>
        <p:spPr>
          <a:xfrm rot="16200000" flipH="1">
            <a:off x="3262352" y="1302433"/>
            <a:ext cx="716723" cy="1820924"/>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75656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89">
                                            <p:txEl>
                                              <p:pRg st="1" end="1"/>
                                            </p:txEl>
                                          </p:spTgt>
                                        </p:tgtEl>
                                        <p:attrNameLst>
                                          <p:attrName>style.visibility</p:attrName>
                                        </p:attrNameLst>
                                      </p:cBhvr>
                                      <p:to>
                                        <p:strVal val="visible"/>
                                      </p:to>
                                    </p:set>
                                    <p:animEffect transition="in" filter="fade">
                                      <p:cBhvr>
                                        <p:cTn id="10" dur="500"/>
                                        <p:tgtEl>
                                          <p:spTgt spid="8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xEl>
                                              <p:pRg st="0" end="0"/>
                                            </p:txEl>
                                          </p:spTgt>
                                        </p:tgtEl>
                                        <p:attrNameLst>
                                          <p:attrName>style.visibility</p:attrName>
                                        </p:attrNameLst>
                                      </p:cBhvr>
                                      <p:to>
                                        <p:strVal val="visible"/>
                                      </p:to>
                                    </p:set>
                                    <p:animEffect transition="in" filter="fade">
                                      <p:cBhvr>
                                        <p:cTn id="13" dur="500"/>
                                        <p:tgtEl>
                                          <p:spTgt spid="89">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xEl>
                                              <p:pRg st="2" end="2"/>
                                            </p:txEl>
                                          </p:spTgt>
                                        </p:tgtEl>
                                        <p:attrNameLst>
                                          <p:attrName>style.visibility</p:attrName>
                                        </p:attrNameLst>
                                      </p:cBhvr>
                                      <p:to>
                                        <p:strVal val="visible"/>
                                      </p:to>
                                    </p:set>
                                    <p:animEffect transition="in" filter="fade">
                                      <p:cBhvr>
                                        <p:cTn id="16" dur="500"/>
                                        <p:tgtEl>
                                          <p:spTgt spid="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par>
                                <p:cTn id="42" presetID="10" presetClass="entr" presetSubtype="0" fill="hold" nodeType="withEffect">
                                  <p:stCondLst>
                                    <p:cond delay="0"/>
                                  </p:stCondLst>
                                  <p:childTnLst>
                                    <p:set>
                                      <p:cBhvr>
                                        <p:cTn id="43" dur="1" fill="hold">
                                          <p:stCondLst>
                                            <p:cond delay="0"/>
                                          </p:stCondLst>
                                        </p:cTn>
                                        <p:tgtEl>
                                          <p:spTgt spid="88">
                                            <p:txEl>
                                              <p:pRg st="0" end="0"/>
                                            </p:txEl>
                                          </p:spTgt>
                                        </p:tgtEl>
                                        <p:attrNameLst>
                                          <p:attrName>style.visibility</p:attrName>
                                        </p:attrNameLst>
                                      </p:cBhvr>
                                      <p:to>
                                        <p:strVal val="visible"/>
                                      </p:to>
                                    </p:set>
                                    <p:animEffect transition="in" filter="fade">
                                      <p:cBhvr>
                                        <p:cTn id="44"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39" grpId="0" animBg="1"/>
      <p:bldP spid="85" grpId="0"/>
      <p:bldP spid="86" grpId="0"/>
      <p:bldP spid="78" grpId="0"/>
      <p:bldP spid="95" grpId="0" animBg="1"/>
      <p:bldP spid="96" grpId="0" animBg="1"/>
      <p:bldP spid="8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Cryptographic Authentication</a:t>
            </a:r>
            <a:endParaRPr lang="en-US" dirty="0"/>
          </a:p>
        </p:txBody>
      </p:sp>
      <p:sp>
        <p:nvSpPr>
          <p:cNvPr id="3" name="Content Placeholder 2"/>
          <p:cNvSpPr>
            <a:spLocks noGrp="1"/>
          </p:cNvSpPr>
          <p:nvPr>
            <p:ph idx="1"/>
          </p:nvPr>
        </p:nvSpPr>
        <p:spPr/>
        <p:txBody>
          <a:bodyPr>
            <a:normAutofit/>
          </a:bodyPr>
          <a:lstStyle/>
          <a:p>
            <a:r>
              <a:rPr lang="en-US" dirty="0" smtClean="0"/>
              <a:t>Need source of entropy to derive starting key</a:t>
            </a:r>
          </a:p>
          <a:p>
            <a:pPr lvl="1"/>
            <a:r>
              <a:rPr lang="en-US" dirty="0" smtClean="0"/>
              <a:t>Distinct between users</a:t>
            </a:r>
            <a:endParaRPr lang="en-US" dirty="0"/>
          </a:p>
          <a:p>
            <a:pPr lvl="1"/>
            <a:r>
              <a:rPr lang="en-US" dirty="0" smtClean="0"/>
              <a:t>Low variation over time and operating conditions</a:t>
            </a:r>
          </a:p>
          <a:p>
            <a:pPr lvl="1"/>
            <a:r>
              <a:rPr lang="en-US" dirty="0" smtClean="0"/>
              <a:t>Easy to collect but hard to steal</a:t>
            </a:r>
          </a:p>
          <a:p>
            <a:r>
              <a:rPr lang="en-US" dirty="0" smtClean="0"/>
              <a:t>Passwords have insufficient entropy</a:t>
            </a:r>
          </a:p>
          <a:p>
            <a:pPr marL="0" indent="0">
              <a:buNone/>
            </a:pPr>
            <a:r>
              <a:rPr lang="en-US" sz="2800" dirty="0"/>
              <a:t> </a:t>
            </a:r>
            <a:r>
              <a:rPr lang="en-US" sz="2800" dirty="0" smtClean="0"/>
              <a:t>      [WeirAggarwalCollinsStern2010]</a:t>
            </a:r>
          </a:p>
        </p:txBody>
      </p:sp>
      <p:sp>
        <p:nvSpPr>
          <p:cNvPr id="4" name="Rectangle 36"/>
          <p:cNvSpPr>
            <a:spLocks noChangeArrowheads="1"/>
          </p:cNvSpPr>
          <p:nvPr/>
        </p:nvSpPr>
        <p:spPr bwMode="auto">
          <a:xfrm>
            <a:off x="247929" y="5955854"/>
            <a:ext cx="8783531"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b="1" dirty="0" smtClean="0"/>
              <a:t>Look at alternative sources to derive keys</a:t>
            </a:r>
            <a:endParaRPr lang="en-US" sz="2800" b="1" dirty="0">
              <a:latin typeface="Times New Roman"/>
              <a:cs typeface="Times New Roman"/>
            </a:endParaRPr>
          </a:p>
        </p:txBody>
      </p:sp>
    </p:spTree>
    <p:extLst>
      <p:ext uri="{BB962C8B-B14F-4D97-AF65-F5344CB8AC3E}">
        <p14:creationId xmlns:p14="http://schemas.microsoft.com/office/powerpoint/2010/main" val="1739683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2"/>
          <p:cNvSpPr>
            <a:spLocks noGrp="1"/>
          </p:cNvSpPr>
          <p:nvPr>
            <p:ph type="title"/>
          </p:nvPr>
        </p:nvSpPr>
        <p:spPr>
          <a:xfrm>
            <a:off x="457200" y="-129437"/>
            <a:ext cx="8229600" cy="1143000"/>
          </a:xfrm>
        </p:spPr>
        <p:txBody>
          <a:bodyPr>
            <a:normAutofit fontScale="90000"/>
          </a:bodyPr>
          <a:lstStyle/>
          <a:p>
            <a:r>
              <a:rPr lang="en-US" dirty="0" smtClean="0">
                <a:latin typeface="Arial" charset="0"/>
              </a:rPr>
              <a:t>Key Derivation from Noisy Sources</a:t>
            </a:r>
            <a:endParaRPr lang="en-US" dirty="0">
              <a:latin typeface="Arial" charset="0"/>
            </a:endParaRPr>
          </a:p>
        </p:txBody>
      </p:sp>
      <p:sp>
        <p:nvSpPr>
          <p:cNvPr id="3" name="TextBox 2"/>
          <p:cNvSpPr txBox="1"/>
          <p:nvPr/>
        </p:nvSpPr>
        <p:spPr>
          <a:xfrm>
            <a:off x="1010310" y="1013563"/>
            <a:ext cx="3745211" cy="369332"/>
          </a:xfrm>
          <a:prstGeom prst="rect">
            <a:avLst/>
          </a:prstGeom>
          <a:noFill/>
        </p:spPr>
        <p:txBody>
          <a:bodyPr wrap="none" rtlCol="0">
            <a:spAutoFit/>
          </a:bodyPr>
          <a:lstStyle/>
          <a:p>
            <a:pPr algn="ctr"/>
            <a:r>
              <a:rPr lang="en-US" sz="1800" b="1" dirty="0" smtClean="0"/>
              <a:t>Physical Unclonable Functions (PUFs)</a:t>
            </a:r>
            <a:endParaRPr lang="en-US" sz="1800" b="1" dirty="0"/>
          </a:p>
        </p:txBody>
      </p:sp>
      <p:sp>
        <p:nvSpPr>
          <p:cNvPr id="12" name="TextBox 11"/>
          <p:cNvSpPr txBox="1"/>
          <p:nvPr/>
        </p:nvSpPr>
        <p:spPr>
          <a:xfrm>
            <a:off x="6334011" y="957497"/>
            <a:ext cx="1813793" cy="369332"/>
          </a:xfrm>
          <a:prstGeom prst="rect">
            <a:avLst/>
          </a:prstGeom>
          <a:noFill/>
        </p:spPr>
        <p:txBody>
          <a:bodyPr wrap="none" rtlCol="0">
            <a:spAutoFit/>
          </a:bodyPr>
          <a:lstStyle/>
          <a:p>
            <a:pPr algn="ctr"/>
            <a:r>
              <a:rPr lang="en-US" sz="1800" b="1" dirty="0" smtClean="0"/>
              <a:t>Biometric Data</a:t>
            </a:r>
            <a:endParaRPr lang="en-US" sz="1800" b="1" dirty="0"/>
          </a:p>
        </p:txBody>
      </p:sp>
      <p:sp>
        <p:nvSpPr>
          <p:cNvPr id="14" name="Rectangle 36"/>
          <p:cNvSpPr>
            <a:spLocks noChangeArrowheads="1"/>
          </p:cNvSpPr>
          <p:nvPr/>
        </p:nvSpPr>
        <p:spPr bwMode="auto">
          <a:xfrm>
            <a:off x="491066" y="5948612"/>
            <a:ext cx="6982606" cy="77354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800" b="1" dirty="0" smtClean="0"/>
              <a:t>Substantial previous work on this problem:</a:t>
            </a:r>
            <a:br>
              <a:rPr lang="en-US" sz="2800" b="1" dirty="0" smtClean="0"/>
            </a:br>
            <a:r>
              <a:rPr lang="en-US" sz="2800" b="1" dirty="0" smtClean="0"/>
              <a:t>Does not secure many sources</a:t>
            </a:r>
            <a:endParaRPr lang="en-US" sz="2800" b="1" dirty="0">
              <a:latin typeface="Times New Roman"/>
              <a:cs typeface="Times New Roman"/>
            </a:endParaRPr>
          </a:p>
        </p:txBody>
      </p:sp>
      <p:sp>
        <p:nvSpPr>
          <p:cNvPr id="2" name="Content Placeholder 1"/>
          <p:cNvSpPr>
            <a:spLocks noGrp="1"/>
          </p:cNvSpPr>
          <p:nvPr>
            <p:ph idx="1"/>
          </p:nvPr>
        </p:nvSpPr>
        <p:spPr>
          <a:xfrm>
            <a:off x="200966" y="2781790"/>
            <a:ext cx="10024191" cy="3149888"/>
          </a:xfrm>
        </p:spPr>
        <p:txBody>
          <a:bodyPr>
            <a:noAutofit/>
          </a:bodyPr>
          <a:lstStyle/>
          <a:p>
            <a:pPr marL="0" indent="0">
              <a:buNone/>
            </a:pPr>
            <a:r>
              <a:rPr lang="en-US" sz="2800" dirty="0" smtClean="0">
                <a:latin typeface="Arial" charset="0"/>
              </a:rPr>
              <a:t>High-entropy sources with noise</a:t>
            </a:r>
          </a:p>
          <a:p>
            <a:pPr lvl="1"/>
            <a:r>
              <a:rPr lang="en-US" sz="2400" dirty="0" smtClean="0">
                <a:latin typeface="Arial" charset="0"/>
              </a:rPr>
              <a:t>Initial reading </a:t>
            </a:r>
            <a:r>
              <a:rPr lang="en-US" sz="2400" i="1" dirty="0" smtClean="0">
                <a:latin typeface="Times New Roman"/>
                <a:cs typeface="Times New Roman"/>
              </a:rPr>
              <a:t>w</a:t>
            </a:r>
            <a:r>
              <a:rPr lang="en-US" sz="2400" baseline="-25000" dirty="0" smtClean="0">
                <a:latin typeface="Times New Roman"/>
                <a:cs typeface="Times New Roman"/>
              </a:rPr>
              <a:t>0  </a:t>
            </a:r>
            <a:r>
              <a:rPr lang="en-US" sz="2400" dirty="0" smtClean="0">
                <a:latin typeface="Times New Roman"/>
                <a:cs typeface="Times New Roman"/>
              </a:rPr>
              <a:t>≠ </a:t>
            </a:r>
            <a:r>
              <a:rPr lang="en-US" sz="2400" dirty="0" smtClean="0">
                <a:latin typeface="Arial" charset="0"/>
              </a:rPr>
              <a:t> later reading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rPr>
              <a:t> </a:t>
            </a:r>
          </a:p>
          <a:p>
            <a:pPr lvl="1"/>
            <a:r>
              <a:rPr lang="en-US" altLang="ja-JP" sz="2400" dirty="0" smtClean="0">
                <a:latin typeface="Arial"/>
                <a:cs typeface="Arial"/>
              </a:rPr>
              <a:t>Assume a bound on distance: </a:t>
            </a:r>
            <a:r>
              <a:rPr lang="en-US" altLang="ja-JP" sz="2400" i="1" dirty="0" smtClean="0">
                <a:latin typeface="Times New Roman"/>
                <a:cs typeface="Times New Roman"/>
              </a:rPr>
              <a:t>d</a:t>
            </a:r>
            <a:r>
              <a:rPr lang="en-US" altLang="ja-JP" sz="2400" dirty="0" smtClean="0">
                <a:latin typeface="Times New Roman"/>
                <a:cs typeface="Times New Roman"/>
              </a:rPr>
              <a:t>(</a:t>
            </a:r>
            <a:r>
              <a:rPr lang="en-US" altLang="ja-JP" sz="2400" i="1" dirty="0" smtClean="0">
                <a:latin typeface="Times New Roman"/>
                <a:cs typeface="Times New Roman"/>
              </a:rPr>
              <a:t>w</a:t>
            </a:r>
            <a:r>
              <a:rPr lang="en-US" altLang="ja-JP" sz="2400" baseline="-25000" dirty="0" smtClean="0">
                <a:latin typeface="Times New Roman"/>
                <a:cs typeface="Times New Roman"/>
              </a:rPr>
              <a:t>0</a:t>
            </a:r>
            <a:r>
              <a:rPr lang="en-US" altLang="ja-JP" sz="2400" dirty="0" smtClean="0">
                <a:latin typeface="Times New Roman"/>
                <a:cs typeface="Times New Roman"/>
              </a:rPr>
              <a:t>, </a:t>
            </a:r>
            <a:r>
              <a:rPr lang="en-US" altLang="ja-JP" sz="2400" i="1" dirty="0" smtClean="0">
                <a:latin typeface="Times New Roman"/>
                <a:cs typeface="Times New Roman"/>
              </a:rPr>
              <a:t>w</a:t>
            </a:r>
            <a:r>
              <a:rPr lang="en-US" altLang="ja-JP" sz="2400" baseline="-25000" dirty="0" smtClean="0">
                <a:latin typeface="Times New Roman"/>
                <a:cs typeface="Times New Roman"/>
              </a:rPr>
              <a:t>1</a:t>
            </a:r>
            <a:r>
              <a:rPr lang="en-US" altLang="ja-JP" sz="2400" dirty="0" smtClean="0">
                <a:latin typeface="Times New Roman"/>
                <a:cs typeface="Times New Roman"/>
              </a:rPr>
              <a:t>) ≤ </a:t>
            </a:r>
            <a:r>
              <a:rPr lang="en-US" altLang="ja-JP" sz="2400" i="1" dirty="0" smtClean="0">
                <a:latin typeface="Times New Roman"/>
                <a:cs typeface="Times New Roman"/>
              </a:rPr>
              <a:t>t</a:t>
            </a:r>
            <a:endParaRPr lang="en-US" altLang="ja-JP" sz="2400" baseline="-25000" dirty="0">
              <a:latin typeface="Times New Roman"/>
              <a:cs typeface="Times New Roman"/>
            </a:endParaRPr>
          </a:p>
          <a:p>
            <a:pPr marL="0" indent="0">
              <a:buNone/>
            </a:pPr>
            <a:endParaRPr lang="en-US" sz="1800" dirty="0" smtClean="0">
              <a:latin typeface="Arial" charset="0"/>
            </a:endParaRPr>
          </a:p>
          <a:p>
            <a:pPr marL="0" indent="0">
              <a:buNone/>
            </a:pPr>
            <a:r>
              <a:rPr lang="en-US" sz="2800" dirty="0" smtClean="0">
                <a:latin typeface="Arial" charset="0"/>
              </a:rPr>
              <a:t>Goal: </a:t>
            </a:r>
            <a:r>
              <a:rPr lang="en-US" sz="2800" dirty="0">
                <a:latin typeface="Arial" charset="0"/>
              </a:rPr>
              <a:t>derive </a:t>
            </a:r>
            <a:r>
              <a:rPr lang="en-US" sz="2800" dirty="0" smtClean="0">
                <a:latin typeface="Arial" charset="0"/>
              </a:rPr>
              <a:t>a stable cryptographically strong output</a:t>
            </a:r>
            <a:endParaRPr lang="en-US" sz="2800" dirty="0">
              <a:latin typeface="Arial" charset="0"/>
            </a:endParaRPr>
          </a:p>
          <a:p>
            <a:pPr lvl="1"/>
            <a:r>
              <a:rPr lang="en-US" sz="2400" dirty="0" smtClean="0">
                <a:latin typeface="Arial" charset="0"/>
                <a:cs typeface="Arial" charset="0"/>
              </a:rPr>
              <a:t>Want </a:t>
            </a:r>
            <a:r>
              <a:rPr lang="en-US" sz="2400" i="1" dirty="0" smtClean="0">
                <a:latin typeface="Times New Roman"/>
                <a:cs typeface="Times New Roman"/>
              </a:rPr>
              <a:t>w</a:t>
            </a:r>
            <a:r>
              <a:rPr lang="en-US" sz="2400" baseline="-25000" dirty="0" smtClean="0">
                <a:latin typeface="Times New Roman"/>
                <a:cs typeface="Times New Roman"/>
              </a:rPr>
              <a:t>0</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1</a:t>
            </a:r>
            <a:r>
              <a:rPr lang="en-US" sz="2400" dirty="0" smtClean="0">
                <a:latin typeface="Arial" charset="0"/>
                <a:cs typeface="Arial" charset="0"/>
              </a:rPr>
              <a:t> to </a:t>
            </a:r>
            <a:r>
              <a:rPr lang="en-US" sz="2400" dirty="0">
                <a:latin typeface="Arial" charset="0"/>
                <a:cs typeface="Arial" charset="0"/>
              </a:rPr>
              <a:t>map to same </a:t>
            </a:r>
            <a:r>
              <a:rPr lang="en-US" sz="2400" dirty="0" smtClean="0">
                <a:latin typeface="Arial" charset="0"/>
                <a:cs typeface="Arial" charset="0"/>
              </a:rPr>
              <a:t>output</a:t>
            </a:r>
            <a:endParaRPr lang="en-US" sz="2400" dirty="0">
              <a:latin typeface="Arial" charset="0"/>
              <a:cs typeface="Arial" charset="0"/>
            </a:endParaRPr>
          </a:p>
          <a:p>
            <a:pPr lvl="1"/>
            <a:r>
              <a:rPr lang="en-US" sz="2400" dirty="0" smtClean="0">
                <a:latin typeface="Arial" charset="0"/>
                <a:cs typeface="Arial" charset="0"/>
              </a:rPr>
              <a:t>The output should look uniform to the adversary</a:t>
            </a:r>
            <a:endParaRPr lang="en-US" sz="2400" dirty="0">
              <a:latin typeface="Times New Roman" charset="0"/>
              <a:cs typeface="Times New Roman" charset="0"/>
            </a:endParaRPr>
          </a:p>
        </p:txBody>
      </p:sp>
      <p:pic>
        <p:nvPicPr>
          <p:cNvPr id="7" name="Picture 6"/>
          <p:cNvPicPr>
            <a:picLocks noChangeAspect="1"/>
          </p:cNvPicPr>
          <p:nvPr/>
        </p:nvPicPr>
        <p:blipFill rotWithShape="1">
          <a:blip r:embed="rId3"/>
          <a:srcRect l="20810" t="11493" r="15055" b="2758"/>
          <a:stretch/>
        </p:blipFill>
        <p:spPr>
          <a:xfrm>
            <a:off x="6349987" y="1326829"/>
            <a:ext cx="1781840" cy="1582105"/>
          </a:xfrm>
          <a:prstGeom prst="rect">
            <a:avLst/>
          </a:prstGeom>
        </p:spPr>
      </p:pic>
      <p:grpSp>
        <p:nvGrpSpPr>
          <p:cNvPr id="10" name="Group 9"/>
          <p:cNvGrpSpPr/>
          <p:nvPr/>
        </p:nvGrpSpPr>
        <p:grpSpPr>
          <a:xfrm>
            <a:off x="200966" y="1564951"/>
            <a:ext cx="5363899" cy="1123066"/>
            <a:chOff x="200966" y="1564951"/>
            <a:chExt cx="5363899" cy="1123066"/>
          </a:xfrm>
        </p:grpSpPr>
        <p:pic>
          <p:nvPicPr>
            <p:cNvPr id="5" name="Picture 4" descr="Screen Shot 2014-11-15 at 2.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66" y="1564951"/>
              <a:ext cx="5363899" cy="1123066"/>
            </a:xfrm>
            <a:prstGeom prst="rect">
              <a:avLst/>
            </a:prstGeom>
          </p:spPr>
        </p:pic>
        <p:sp>
          <p:nvSpPr>
            <p:cNvPr id="8" name="Rectangle 7"/>
            <p:cNvSpPr/>
            <p:nvPr/>
          </p:nvSpPr>
          <p:spPr>
            <a:xfrm>
              <a:off x="1751172" y="1768002"/>
              <a:ext cx="828030" cy="693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1751172" y="1836968"/>
              <a:ext cx="826854" cy="6248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84032" y="2008584"/>
              <a:ext cx="897495" cy="261610"/>
            </a:xfrm>
            <a:prstGeom prst="rect">
              <a:avLst/>
            </a:prstGeom>
            <a:noFill/>
          </p:spPr>
          <p:txBody>
            <a:bodyPr wrap="none" rtlCol="0">
              <a:spAutoFit/>
            </a:bodyPr>
            <a:lstStyle/>
            <a:p>
              <a:r>
                <a:rPr lang="en-US" sz="1100" dirty="0" smtClean="0">
                  <a:solidFill>
                    <a:schemeClr val="bg1"/>
                  </a:solidFill>
                </a:rPr>
                <a:t>Interference</a:t>
              </a:r>
              <a:endParaRPr lang="en-US" sz="1100" dirty="0">
                <a:solidFill>
                  <a:schemeClr val="bg1"/>
                </a:solidFill>
              </a:endParaRPr>
            </a:p>
          </p:txBody>
        </p:sp>
        <p:sp>
          <p:nvSpPr>
            <p:cNvPr id="13" name="Rectangle 12"/>
            <p:cNvSpPr/>
            <p:nvPr/>
          </p:nvSpPr>
          <p:spPr>
            <a:xfrm>
              <a:off x="3526063" y="1756812"/>
              <a:ext cx="828030" cy="693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3526063" y="1825778"/>
              <a:ext cx="826854" cy="6248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56598" y="1981946"/>
              <a:ext cx="855548" cy="261610"/>
            </a:xfrm>
            <a:prstGeom prst="rect">
              <a:avLst/>
            </a:prstGeom>
            <a:noFill/>
          </p:spPr>
          <p:txBody>
            <a:bodyPr wrap="none" rtlCol="0">
              <a:spAutoFit/>
            </a:bodyPr>
            <a:lstStyle/>
            <a:p>
              <a:r>
                <a:rPr lang="en-US" sz="1100" dirty="0" smtClean="0">
                  <a:solidFill>
                    <a:schemeClr val="bg1"/>
                  </a:solidFill>
                </a:rPr>
                <a:t>Gabor Hash</a:t>
              </a:r>
              <a:endParaRPr lang="en-US" sz="1100" dirty="0">
                <a:solidFill>
                  <a:schemeClr val="bg1"/>
                </a:solidFill>
              </a:endParaRPr>
            </a:p>
          </p:txBody>
        </p:sp>
      </p:grpSp>
    </p:spTree>
    <p:extLst>
      <p:ext uri="{BB962C8B-B14F-4D97-AF65-F5344CB8AC3E}">
        <p14:creationId xmlns:p14="http://schemas.microsoft.com/office/powerpoint/2010/main" val="2564708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915"/>
            <a:ext cx="8229600" cy="1143000"/>
          </a:xfrm>
        </p:spPr>
        <p:txBody>
          <a:bodyPr/>
          <a:lstStyle/>
          <a:p>
            <a:r>
              <a:rPr lang="en-US" dirty="0" smtClean="0"/>
              <a:t>Error Correcting Code</a:t>
            </a:r>
            <a:endParaRPr lang="en-US" dirty="0"/>
          </a:p>
        </p:txBody>
      </p:sp>
      <p:sp>
        <p:nvSpPr>
          <p:cNvPr id="4" name="Content Placeholder 1"/>
          <p:cNvSpPr txBox="1">
            <a:spLocks/>
          </p:cNvSpPr>
          <p:nvPr/>
        </p:nvSpPr>
        <p:spPr>
          <a:xfrm>
            <a:off x="1" y="1185671"/>
            <a:ext cx="4741332"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cs typeface="Calibri"/>
              </a:rPr>
              <a:t>Goal encode information so recoverable from </a:t>
            </a:r>
            <a:r>
              <a:rPr lang="en-US" sz="2800" i="1" dirty="0" smtClean="0">
                <a:latin typeface="Times New Roman"/>
                <a:cs typeface="Times New Roman"/>
              </a:rPr>
              <a:t>t</a:t>
            </a:r>
            <a:r>
              <a:rPr lang="en-US" sz="2800" dirty="0" smtClean="0">
                <a:cs typeface="Calibri"/>
              </a:rPr>
              <a:t> errors</a:t>
            </a:r>
          </a:p>
          <a:p>
            <a:r>
              <a:rPr lang="en-US" sz="2800" dirty="0" smtClean="0">
                <a:cs typeface="Calibri"/>
              </a:rPr>
              <a:t>Code:</a:t>
            </a:r>
            <a:br>
              <a:rPr lang="en-US" sz="2800" dirty="0" smtClean="0">
                <a:cs typeface="Calibri"/>
              </a:rPr>
            </a:br>
            <a:r>
              <a:rPr lang="en-US" sz="2800" dirty="0" smtClean="0">
                <a:cs typeface="Calibri"/>
              </a:rPr>
              <a:t>set </a:t>
            </a:r>
            <a:r>
              <a:rPr lang="en-US" sz="2800" i="1" dirty="0">
                <a:latin typeface="Times New Roman"/>
                <a:cs typeface="Times New Roman"/>
              </a:rPr>
              <a:t>C</a:t>
            </a:r>
            <a:r>
              <a:rPr lang="en-US" sz="2800" i="1" dirty="0" smtClean="0">
                <a:latin typeface="Times New Roman"/>
                <a:cs typeface="Times New Roman"/>
              </a:rPr>
              <a:t> </a:t>
            </a:r>
            <a:r>
              <a:rPr lang="en-US" sz="2800" dirty="0" smtClean="0">
                <a:latin typeface="Calibri"/>
                <a:cs typeface="Calibri"/>
              </a:rPr>
              <a:t>over </a:t>
            </a:r>
            <a:r>
              <a:rPr lang="en-US" sz="2800" i="1" dirty="0" err="1" smtClean="0">
                <a:latin typeface="Times New Roman"/>
                <a:cs typeface="Times New Roman"/>
              </a:rPr>
              <a:t>Z</a:t>
            </a:r>
            <a:r>
              <a:rPr lang="en-US" sz="2800" i="1" baseline="30000" dirty="0" err="1" smtClean="0">
                <a:latin typeface="Times New Roman"/>
                <a:cs typeface="Times New Roman"/>
              </a:rPr>
              <a:t>k</a:t>
            </a:r>
            <a:r>
              <a:rPr lang="en-US" sz="2800" dirty="0" smtClean="0">
                <a:cs typeface="Calibri"/>
              </a:rPr>
              <a:t/>
            </a:r>
            <a:br>
              <a:rPr lang="en-US" sz="2800" dirty="0" smtClean="0">
                <a:cs typeface="Calibri"/>
              </a:rPr>
            </a:br>
            <a:r>
              <a:rPr lang="en-US" sz="2800" i="1" dirty="0" smtClean="0">
                <a:latin typeface="Times New Roman"/>
                <a:cs typeface="Times New Roman"/>
              </a:rPr>
              <a:t>c</a:t>
            </a:r>
            <a:r>
              <a:rPr lang="en-US" sz="2800" dirty="0" smtClean="0">
                <a:latin typeface="Times New Roman"/>
                <a:cs typeface="Times New Roman"/>
              </a:rPr>
              <a:t>, </a:t>
            </a:r>
            <a:r>
              <a:rPr lang="en-US" sz="2800" i="1" dirty="0" smtClean="0">
                <a:latin typeface="Times New Roman"/>
                <a:cs typeface="Times New Roman"/>
              </a:rPr>
              <a:t>c</a:t>
            </a:r>
            <a:r>
              <a:rPr lang="en-US" sz="2800" dirty="0" smtClean="0">
                <a:latin typeface="Times New Roman"/>
                <a:cs typeface="Times New Roman"/>
              </a:rPr>
              <a:t>’</a:t>
            </a:r>
            <a:r>
              <a:rPr lang="en-US" sz="2800" dirty="0" smtClean="0">
                <a:cs typeface="Calibri"/>
              </a:rPr>
              <a:t> in </a:t>
            </a:r>
            <a:r>
              <a:rPr lang="en-US" sz="2800" i="1" dirty="0" smtClean="0">
                <a:latin typeface="Times New Roman"/>
                <a:cs typeface="Times New Roman"/>
              </a:rPr>
              <a:t>C, </a:t>
            </a:r>
            <a:br>
              <a:rPr lang="en-US" sz="2800" i="1" dirty="0" smtClean="0">
                <a:latin typeface="Times New Roman"/>
                <a:cs typeface="Times New Roman"/>
              </a:rPr>
            </a:br>
            <a:r>
              <a:rPr lang="en-US" sz="2800" i="1" dirty="0" smtClean="0">
                <a:latin typeface="Times New Roman"/>
                <a:cs typeface="Times New Roman"/>
              </a:rPr>
              <a:t>d</a:t>
            </a:r>
            <a:r>
              <a:rPr lang="en-US" sz="2800" dirty="0" smtClean="0">
                <a:latin typeface="Times New Roman"/>
                <a:cs typeface="Times New Roman"/>
              </a:rPr>
              <a:t>(</a:t>
            </a:r>
            <a:r>
              <a:rPr lang="en-US" sz="2800" i="1" dirty="0" smtClean="0">
                <a:latin typeface="Times New Roman"/>
                <a:cs typeface="Times New Roman"/>
              </a:rPr>
              <a:t>c, c</a:t>
            </a:r>
            <a:r>
              <a:rPr lang="en-US" sz="2800" dirty="0" smtClean="0">
                <a:latin typeface="Times New Roman"/>
                <a:cs typeface="Times New Roman"/>
              </a:rPr>
              <a:t>’)</a:t>
            </a:r>
            <a:r>
              <a:rPr lang="en-US" sz="2800" i="1" dirty="0" smtClean="0">
                <a:latin typeface="Times New Roman"/>
                <a:cs typeface="Times New Roman"/>
              </a:rPr>
              <a:t>≥ </a:t>
            </a:r>
            <a:r>
              <a:rPr lang="en-US" sz="2800" dirty="0" smtClean="0">
                <a:latin typeface="Times New Roman"/>
                <a:cs typeface="Times New Roman"/>
              </a:rPr>
              <a:t>2</a:t>
            </a:r>
            <a:r>
              <a:rPr lang="en-US" sz="2800" i="1" dirty="0" smtClean="0">
                <a:latin typeface="Times New Roman"/>
                <a:cs typeface="Times New Roman"/>
              </a:rPr>
              <a:t>t</a:t>
            </a:r>
            <a:r>
              <a:rPr lang="en-US" sz="2800" dirty="0" smtClean="0">
                <a:solidFill>
                  <a:schemeClr val="bg1"/>
                </a:solidFill>
                <a:cs typeface="Calibri"/>
              </a:rPr>
              <a:t>(if one exists within distance </a:t>
            </a:r>
            <a:r>
              <a:rPr lang="en-US" sz="2800" i="1" dirty="0" smtClean="0">
                <a:solidFill>
                  <a:schemeClr val="bg1"/>
                </a:solidFill>
                <a:latin typeface="Times New Roman"/>
                <a:cs typeface="Times New Roman"/>
              </a:rPr>
              <a:t>t</a:t>
            </a:r>
            <a:r>
              <a:rPr lang="en-US" sz="2800" dirty="0" smtClean="0">
                <a:solidFill>
                  <a:schemeClr val="bg1"/>
                </a:solidFill>
                <a:cs typeface="Calibri"/>
              </a:rPr>
              <a:t>)</a:t>
            </a:r>
            <a:endParaRPr lang="en-US" sz="2800" dirty="0" smtClean="0">
              <a:solidFill>
                <a:schemeClr val="bg1"/>
              </a:solidFill>
              <a:latin typeface="Calibri"/>
              <a:cs typeface="Calibri"/>
            </a:endParaRPr>
          </a:p>
          <a:p>
            <a:endParaRPr lang="en-US" sz="2800" dirty="0" smtClean="0">
              <a:latin typeface="Times New Roman"/>
              <a:cs typeface="Times New Roman"/>
            </a:endParaRPr>
          </a:p>
        </p:txBody>
      </p:sp>
      <p:sp>
        <p:nvSpPr>
          <p:cNvPr id="9" name="Rectangle 8"/>
          <p:cNvSpPr/>
          <p:nvPr/>
        </p:nvSpPr>
        <p:spPr>
          <a:xfrm>
            <a:off x="3843866"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sp>
        <p:nvSpPr>
          <p:cNvPr id="46" name="Rectangle 45"/>
          <p:cNvSpPr/>
          <p:nvPr/>
        </p:nvSpPr>
        <p:spPr>
          <a:xfrm>
            <a:off x="5202768"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cxnSp>
        <p:nvCxnSpPr>
          <p:cNvPr id="47" name="Straight Arrow Connector 46"/>
          <p:cNvCxnSpPr/>
          <p:nvPr/>
        </p:nvCxnSpPr>
        <p:spPr>
          <a:xfrm flipV="1">
            <a:off x="4444999" y="5223933"/>
            <a:ext cx="706967" cy="8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363298" y="4854601"/>
            <a:ext cx="893156" cy="369332"/>
          </a:xfrm>
          <a:prstGeom prst="rect">
            <a:avLst/>
          </a:prstGeom>
          <a:noFill/>
        </p:spPr>
        <p:txBody>
          <a:bodyPr wrap="none" rtlCol="0">
            <a:spAutoFit/>
          </a:bodyPr>
          <a:lstStyle/>
          <a:p>
            <a:r>
              <a:rPr lang="en-US" i="1" dirty="0" smtClean="0"/>
              <a:t>t</a:t>
            </a:r>
            <a:r>
              <a:rPr lang="en-US" dirty="0" smtClean="0"/>
              <a:t> Errors</a:t>
            </a:r>
            <a:endParaRPr lang="en-US" dirty="0"/>
          </a:p>
        </p:txBody>
      </p:sp>
      <p:sp>
        <p:nvSpPr>
          <p:cNvPr id="3" name="Rectangle 2"/>
          <p:cNvSpPr/>
          <p:nvPr/>
        </p:nvSpPr>
        <p:spPr>
          <a:xfrm>
            <a:off x="113396" y="3095806"/>
            <a:ext cx="3835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4859867" y="1242915"/>
            <a:ext cx="4137707" cy="2385716"/>
            <a:chOff x="4859867" y="1242915"/>
            <a:chExt cx="4137707" cy="2385716"/>
          </a:xfrm>
        </p:grpSpPr>
        <p:sp>
          <p:nvSpPr>
            <p:cNvPr id="39" name="Rounded Rectangle 38"/>
            <p:cNvSpPr/>
            <p:nvPr/>
          </p:nvSpPr>
          <p:spPr>
            <a:xfrm>
              <a:off x="4859867" y="1242915"/>
              <a:ext cx="4137707" cy="2385716"/>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bwMode="auto">
            <a:xfrm>
              <a:off x="5893170"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1" name="Oval 40"/>
            <p:cNvSpPr/>
            <p:nvPr/>
          </p:nvSpPr>
          <p:spPr bwMode="auto">
            <a:xfrm>
              <a:off x="5126565"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7572959"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6711472"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8395446"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5893170"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7991836"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94947"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126565"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5475044"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7572959" y="16958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7165783"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6711472"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59" name="Straight Arrow Connector 58"/>
            <p:cNvCxnSpPr>
              <a:stCxn id="60" idx="7"/>
              <a:endCxn id="49" idx="7"/>
            </p:cNvCxnSpPr>
            <p:nvPr/>
          </p:nvCxnSpPr>
          <p:spPr bwMode="auto">
            <a:xfrm flipH="1">
              <a:off x="6822339" y="2291217"/>
              <a:ext cx="339849" cy="330103"/>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60" name="Oval 59"/>
            <p:cNvSpPr/>
            <p:nvPr/>
          </p:nvSpPr>
          <p:spPr>
            <a:xfrm>
              <a:off x="6201919" y="2126461"/>
              <a:ext cx="1125025" cy="112502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rot="18884205">
              <a:off x="6548447" y="2057447"/>
              <a:ext cx="518091" cy="461665"/>
            </a:xfrm>
            <a:prstGeom prst="rect">
              <a:avLst/>
            </a:prstGeom>
          </p:spPr>
          <p:txBody>
            <a:bodyPr wrap="none">
              <a:spAutoFit/>
            </a:bodyPr>
            <a:lstStyle/>
            <a:p>
              <a:r>
                <a:rPr lang="en-US" sz="2400" dirty="0" smtClean="0">
                  <a:latin typeface="Times New Roman"/>
                  <a:cs typeface="Times New Roman"/>
                </a:rPr>
                <a:t> 2</a:t>
              </a:r>
              <a:r>
                <a:rPr lang="en-US" sz="2400" i="1" dirty="0" smtClean="0">
                  <a:latin typeface="Times New Roman"/>
                  <a:cs typeface="Times New Roman"/>
                </a:rPr>
                <a:t>t</a:t>
              </a:r>
              <a:endParaRPr lang="en-US" sz="2400" dirty="0">
                <a:cs typeface="Calibri"/>
              </a:endParaRPr>
            </a:p>
          </p:txBody>
        </p:sp>
        <p:sp>
          <p:nvSpPr>
            <p:cNvPr id="62" name="Oval 61"/>
            <p:cNvSpPr/>
            <p:nvPr/>
          </p:nvSpPr>
          <p:spPr bwMode="auto">
            <a:xfrm>
              <a:off x="8395446"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7991836"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6294947"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5466800"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165783"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TextBox 66"/>
            <p:cNvSpPr txBox="1"/>
            <p:nvPr/>
          </p:nvSpPr>
          <p:spPr>
            <a:xfrm>
              <a:off x="6398669" y="2425953"/>
              <a:ext cx="365668" cy="369332"/>
            </a:xfrm>
            <a:prstGeom prst="rect">
              <a:avLst/>
            </a:prstGeom>
            <a:noFill/>
          </p:spPr>
          <p:txBody>
            <a:bodyPr wrap="none" rtlCol="0">
              <a:spAutoFit/>
            </a:bodyPr>
            <a:lstStyle/>
            <a:p>
              <a:r>
                <a:rPr lang="en-US" i="1" dirty="0" smtClean="0">
                  <a:latin typeface="Times New Roman"/>
                  <a:cs typeface="Times New Roman"/>
                </a:rPr>
                <a:t>c</a:t>
              </a:r>
              <a:endParaRPr lang="en-US" i="1" dirty="0">
                <a:latin typeface="Times New Roman"/>
                <a:cs typeface="Times New Roman"/>
              </a:endParaRPr>
            </a:p>
          </p:txBody>
        </p:sp>
        <p:sp>
          <p:nvSpPr>
            <p:cNvPr id="68" name="TextBox 67"/>
            <p:cNvSpPr txBox="1"/>
            <p:nvPr/>
          </p:nvSpPr>
          <p:spPr>
            <a:xfrm>
              <a:off x="7165783" y="1757129"/>
              <a:ext cx="365559" cy="369332"/>
            </a:xfrm>
            <a:prstGeom prst="rect">
              <a:avLst/>
            </a:prstGeom>
            <a:noFill/>
          </p:spPr>
          <p:txBody>
            <a:bodyPr wrap="none" rtlCol="0">
              <a:spAutoFit/>
            </a:bodyPr>
            <a:lstStyle/>
            <a:p>
              <a:r>
                <a:rPr lang="en-US" i="1" dirty="0" smtClean="0">
                  <a:latin typeface="Times New Roman"/>
                  <a:cs typeface="Times New Roman"/>
                </a:rPr>
                <a:t>c</a:t>
              </a:r>
              <a:r>
                <a:rPr lang="en-US" dirty="0" smtClean="0">
                  <a:latin typeface="Times New Roman"/>
                  <a:cs typeface="Times New Roman"/>
                </a:rPr>
                <a:t>’</a:t>
              </a:r>
              <a:endParaRPr lang="en-US" dirty="0">
                <a:latin typeface="Times New Roman"/>
                <a:cs typeface="Times New Roman"/>
              </a:endParaRPr>
            </a:p>
          </p:txBody>
        </p:sp>
      </p:grpSp>
    </p:spTree>
    <p:extLst>
      <p:ext uri="{BB962C8B-B14F-4D97-AF65-F5344CB8AC3E}">
        <p14:creationId xmlns:p14="http://schemas.microsoft.com/office/powerpoint/2010/main" val="3494649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46" grpId="0" animBg="1"/>
      <p:bldP spid="48" grpId="0"/>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4859867" y="1242915"/>
            <a:ext cx="4137707" cy="2385716"/>
            <a:chOff x="4859867" y="1242915"/>
            <a:chExt cx="4137707" cy="2385716"/>
          </a:xfrm>
        </p:grpSpPr>
        <p:sp>
          <p:nvSpPr>
            <p:cNvPr id="10" name="Rounded Rectangle 9"/>
            <p:cNvSpPr/>
            <p:nvPr/>
          </p:nvSpPr>
          <p:spPr>
            <a:xfrm>
              <a:off x="4859867" y="1242915"/>
              <a:ext cx="4137707" cy="2385716"/>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bwMode="auto">
            <a:xfrm>
              <a:off x="5893170"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5126565"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572959"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711472" y="2602572"/>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8395446"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893170"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991836"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6294947"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126565"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475044"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7572959" y="16958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7165783" y="2144334"/>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6711472" y="169830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26" name="Straight Arrow Connector 25"/>
            <p:cNvCxnSpPr>
              <a:stCxn id="28" idx="7"/>
              <a:endCxn id="14" idx="7"/>
            </p:cNvCxnSpPr>
            <p:nvPr/>
          </p:nvCxnSpPr>
          <p:spPr bwMode="auto">
            <a:xfrm flipH="1">
              <a:off x="6822339" y="2291217"/>
              <a:ext cx="339849" cy="330103"/>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28" name="Oval 27"/>
            <p:cNvSpPr/>
            <p:nvPr/>
          </p:nvSpPr>
          <p:spPr>
            <a:xfrm>
              <a:off x="6201919" y="2126461"/>
              <a:ext cx="1125025" cy="1125025"/>
            </a:xfrm>
            <a:prstGeom prst="ellipse">
              <a:avLst/>
            </a:prstGeom>
            <a:no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rot="18884205">
              <a:off x="6548447" y="2057447"/>
              <a:ext cx="518091" cy="461665"/>
            </a:xfrm>
            <a:prstGeom prst="rect">
              <a:avLst/>
            </a:prstGeom>
          </p:spPr>
          <p:txBody>
            <a:bodyPr wrap="none">
              <a:spAutoFit/>
            </a:bodyPr>
            <a:lstStyle/>
            <a:p>
              <a:r>
                <a:rPr lang="en-US" sz="2400" dirty="0" smtClean="0">
                  <a:latin typeface="Times New Roman"/>
                  <a:cs typeface="Times New Roman"/>
                </a:rPr>
                <a:t> 2</a:t>
              </a:r>
              <a:r>
                <a:rPr lang="en-US" sz="2400" i="1" dirty="0" smtClean="0">
                  <a:latin typeface="Times New Roman"/>
                  <a:cs typeface="Times New Roman"/>
                </a:rPr>
                <a:t>t</a:t>
              </a:r>
              <a:endParaRPr lang="en-US" sz="2400" dirty="0">
                <a:cs typeface="Calibri"/>
              </a:endParaRPr>
            </a:p>
          </p:txBody>
        </p:sp>
        <p:sp>
          <p:nvSpPr>
            <p:cNvPr id="30" name="Oval 29"/>
            <p:cNvSpPr/>
            <p:nvPr/>
          </p:nvSpPr>
          <p:spPr bwMode="auto">
            <a:xfrm>
              <a:off x="8395446" y="261061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7991836"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6294947"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5466800"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8" name="Oval 37"/>
            <p:cNvSpPr/>
            <p:nvPr/>
          </p:nvSpPr>
          <p:spPr bwMode="auto">
            <a:xfrm>
              <a:off x="7165783" y="3175186"/>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2" name="TextBox 41"/>
            <p:cNvSpPr txBox="1"/>
            <p:nvPr/>
          </p:nvSpPr>
          <p:spPr>
            <a:xfrm>
              <a:off x="6398669" y="2425953"/>
              <a:ext cx="365668" cy="369332"/>
            </a:xfrm>
            <a:prstGeom prst="rect">
              <a:avLst/>
            </a:prstGeom>
            <a:noFill/>
          </p:spPr>
          <p:txBody>
            <a:bodyPr wrap="none" rtlCol="0">
              <a:spAutoFit/>
            </a:bodyPr>
            <a:lstStyle/>
            <a:p>
              <a:r>
                <a:rPr lang="en-US" i="1" dirty="0" smtClean="0">
                  <a:latin typeface="Times New Roman"/>
                  <a:cs typeface="Times New Roman"/>
                </a:rPr>
                <a:t>c</a:t>
              </a:r>
              <a:endParaRPr lang="en-US" i="1" dirty="0">
                <a:latin typeface="Times New Roman"/>
                <a:cs typeface="Times New Roman"/>
              </a:endParaRPr>
            </a:p>
          </p:txBody>
        </p:sp>
        <p:sp>
          <p:nvSpPr>
            <p:cNvPr id="43" name="TextBox 42"/>
            <p:cNvSpPr txBox="1"/>
            <p:nvPr/>
          </p:nvSpPr>
          <p:spPr>
            <a:xfrm>
              <a:off x="7165783" y="1757129"/>
              <a:ext cx="365559" cy="369332"/>
            </a:xfrm>
            <a:prstGeom prst="rect">
              <a:avLst/>
            </a:prstGeom>
            <a:noFill/>
          </p:spPr>
          <p:txBody>
            <a:bodyPr wrap="none" rtlCol="0">
              <a:spAutoFit/>
            </a:bodyPr>
            <a:lstStyle/>
            <a:p>
              <a:r>
                <a:rPr lang="en-US" i="1" dirty="0" smtClean="0">
                  <a:latin typeface="Times New Roman"/>
                  <a:cs typeface="Times New Roman"/>
                </a:rPr>
                <a:t>c</a:t>
              </a:r>
              <a:r>
                <a:rPr lang="en-US" dirty="0" smtClean="0">
                  <a:latin typeface="Times New Roman"/>
                  <a:cs typeface="Times New Roman"/>
                </a:rPr>
                <a:t>’</a:t>
              </a:r>
              <a:endParaRPr lang="en-US" dirty="0">
                <a:latin typeface="Times New Roman"/>
                <a:cs typeface="Times New Roman"/>
              </a:endParaRPr>
            </a:p>
          </p:txBody>
        </p:sp>
      </p:grpSp>
      <p:sp>
        <p:nvSpPr>
          <p:cNvPr id="46" name="Rectangle 45"/>
          <p:cNvSpPr/>
          <p:nvPr/>
        </p:nvSpPr>
        <p:spPr>
          <a:xfrm>
            <a:off x="5202768"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sp>
        <p:nvSpPr>
          <p:cNvPr id="36" name="Rectangle 35"/>
          <p:cNvSpPr/>
          <p:nvPr/>
        </p:nvSpPr>
        <p:spPr>
          <a:xfrm>
            <a:off x="2302933" y="5232402"/>
            <a:ext cx="2633134" cy="12361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solidFill>
                  <a:schemeClr val="tx1"/>
                </a:solidFill>
                <a:latin typeface="Times New Roman"/>
                <a:cs typeface="Times New Roman"/>
              </a:rPr>
              <a:t>Decode</a:t>
            </a:r>
            <a:endParaRPr lang="en-US" sz="3200" i="1" dirty="0">
              <a:solidFill>
                <a:schemeClr val="tx1"/>
              </a:solidFill>
              <a:latin typeface="Times New Roman"/>
              <a:cs typeface="Times New Roman"/>
            </a:endParaRPr>
          </a:p>
        </p:txBody>
      </p:sp>
      <p:sp>
        <p:nvSpPr>
          <p:cNvPr id="39" name="Rectangle 38"/>
          <p:cNvSpPr/>
          <p:nvPr/>
        </p:nvSpPr>
        <p:spPr>
          <a:xfrm>
            <a:off x="6655087" y="4207933"/>
            <a:ext cx="516467" cy="245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Times New Roman"/>
                <a:cs typeface="Times New Roman"/>
              </a:rPr>
              <a:t>c</a:t>
            </a:r>
            <a:endParaRPr lang="en-US" i="1" dirty="0">
              <a:solidFill>
                <a:srgbClr val="000000"/>
              </a:solidFill>
              <a:latin typeface="Times New Roman"/>
              <a:cs typeface="Times New Roman"/>
            </a:endParaRPr>
          </a:p>
        </p:txBody>
      </p:sp>
      <p:cxnSp>
        <p:nvCxnSpPr>
          <p:cNvPr id="40" name="Straight Arrow Connector 39"/>
          <p:cNvCxnSpPr/>
          <p:nvPr/>
        </p:nvCxnSpPr>
        <p:spPr>
          <a:xfrm flipV="1">
            <a:off x="5900017" y="5223933"/>
            <a:ext cx="706967" cy="8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itle 1"/>
          <p:cNvSpPr>
            <a:spLocks noGrp="1"/>
          </p:cNvSpPr>
          <p:nvPr>
            <p:ph type="title"/>
          </p:nvPr>
        </p:nvSpPr>
        <p:spPr>
          <a:xfrm>
            <a:off x="457200" y="99915"/>
            <a:ext cx="8229600" cy="1143000"/>
          </a:xfrm>
        </p:spPr>
        <p:txBody>
          <a:bodyPr/>
          <a:lstStyle/>
          <a:p>
            <a:r>
              <a:rPr lang="en-US" dirty="0" smtClean="0"/>
              <a:t>Error Correcting Code</a:t>
            </a:r>
            <a:endParaRPr lang="en-US" dirty="0"/>
          </a:p>
        </p:txBody>
      </p:sp>
      <p:sp>
        <p:nvSpPr>
          <p:cNvPr id="50" name="Content Placeholder 1"/>
          <p:cNvSpPr txBox="1">
            <a:spLocks/>
          </p:cNvSpPr>
          <p:nvPr/>
        </p:nvSpPr>
        <p:spPr>
          <a:xfrm>
            <a:off x="1" y="1185671"/>
            <a:ext cx="4741332"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cs typeface="Calibri"/>
              </a:rPr>
              <a:t>Goal encode information so recoverable from </a:t>
            </a:r>
            <a:r>
              <a:rPr lang="en-US" sz="2800" i="1" dirty="0">
                <a:latin typeface="Times New Roman"/>
                <a:cs typeface="Times New Roman"/>
              </a:rPr>
              <a:t>t</a:t>
            </a:r>
            <a:r>
              <a:rPr lang="en-US" sz="2800" dirty="0">
                <a:cs typeface="Calibri"/>
              </a:rPr>
              <a:t> errors</a:t>
            </a:r>
          </a:p>
          <a:p>
            <a:r>
              <a:rPr lang="en-US" sz="2800" dirty="0">
                <a:cs typeface="Calibri"/>
              </a:rPr>
              <a:t>Code:</a:t>
            </a:r>
            <a:br>
              <a:rPr lang="en-US" sz="2800" dirty="0">
                <a:cs typeface="Calibri"/>
              </a:rPr>
            </a:br>
            <a:r>
              <a:rPr lang="en-US" sz="2800" dirty="0" smtClean="0">
                <a:cs typeface="Calibri"/>
              </a:rPr>
              <a:t>set </a:t>
            </a:r>
            <a:r>
              <a:rPr lang="en-US" sz="2800" i="1" dirty="0">
                <a:latin typeface="Times New Roman"/>
                <a:cs typeface="Times New Roman"/>
              </a:rPr>
              <a:t>C </a:t>
            </a:r>
            <a:r>
              <a:rPr lang="en-US" sz="2800" dirty="0">
                <a:cs typeface="Calibri"/>
              </a:rPr>
              <a:t>over </a:t>
            </a:r>
            <a:r>
              <a:rPr lang="en-US" sz="2800" i="1" dirty="0" err="1">
                <a:latin typeface="Times New Roman"/>
                <a:cs typeface="Times New Roman"/>
              </a:rPr>
              <a:t>Z</a:t>
            </a:r>
            <a:r>
              <a:rPr lang="en-US" sz="2800" i="1" baseline="30000" dirty="0" err="1">
                <a:latin typeface="Times New Roman"/>
                <a:cs typeface="Times New Roman"/>
              </a:rPr>
              <a:t>k</a:t>
            </a:r>
            <a:r>
              <a:rPr lang="en-US" sz="2800" dirty="0">
                <a:cs typeface="Calibri"/>
              </a:rPr>
              <a:t/>
            </a:r>
            <a:br>
              <a:rPr lang="en-US" sz="2800" dirty="0">
                <a:cs typeface="Calibri"/>
              </a:rPr>
            </a:br>
            <a:r>
              <a:rPr lang="en-US" sz="2800" i="1" dirty="0">
                <a:latin typeface="Times New Roman"/>
                <a:cs typeface="Times New Roman"/>
              </a:rPr>
              <a:t>c</a:t>
            </a:r>
            <a:r>
              <a:rPr lang="en-US" sz="2800" dirty="0">
                <a:latin typeface="Times New Roman"/>
                <a:cs typeface="Times New Roman"/>
              </a:rPr>
              <a:t>, </a:t>
            </a:r>
            <a:r>
              <a:rPr lang="en-US" sz="2800" i="1" dirty="0">
                <a:latin typeface="Times New Roman"/>
                <a:cs typeface="Times New Roman"/>
              </a:rPr>
              <a:t>c</a:t>
            </a:r>
            <a:r>
              <a:rPr lang="en-US" sz="2800" dirty="0">
                <a:latin typeface="Times New Roman"/>
                <a:cs typeface="Times New Roman"/>
              </a:rPr>
              <a:t>’</a:t>
            </a:r>
            <a:r>
              <a:rPr lang="en-US" sz="2800" dirty="0">
                <a:cs typeface="Calibri"/>
              </a:rPr>
              <a:t> in </a:t>
            </a:r>
            <a:r>
              <a:rPr lang="en-US" sz="2800" i="1" dirty="0">
                <a:latin typeface="Times New Roman"/>
                <a:cs typeface="Times New Roman"/>
              </a:rPr>
              <a:t>C, </a:t>
            </a:r>
            <a:br>
              <a:rPr lang="en-US" sz="2800" i="1" dirty="0">
                <a:latin typeface="Times New Roman"/>
                <a:cs typeface="Times New Roman"/>
              </a:rPr>
            </a:br>
            <a:r>
              <a:rPr lang="en-US" sz="2800" i="1" dirty="0">
                <a:latin typeface="Times New Roman"/>
                <a:cs typeface="Times New Roman"/>
              </a:rPr>
              <a:t>d</a:t>
            </a:r>
            <a:r>
              <a:rPr lang="en-US" sz="2800" dirty="0">
                <a:latin typeface="Times New Roman"/>
                <a:cs typeface="Times New Roman"/>
              </a:rPr>
              <a:t>(</a:t>
            </a:r>
            <a:r>
              <a:rPr lang="en-US" sz="2800" i="1" dirty="0">
                <a:latin typeface="Times New Roman"/>
                <a:cs typeface="Times New Roman"/>
              </a:rPr>
              <a:t>c, c</a:t>
            </a:r>
            <a:r>
              <a:rPr lang="en-US" sz="2800" dirty="0">
                <a:latin typeface="Times New Roman"/>
                <a:cs typeface="Times New Roman"/>
              </a:rPr>
              <a:t>’)</a:t>
            </a:r>
            <a:r>
              <a:rPr lang="en-US" sz="2800" i="1" dirty="0">
                <a:latin typeface="Times New Roman"/>
                <a:cs typeface="Times New Roman"/>
              </a:rPr>
              <a:t>≥ </a:t>
            </a:r>
            <a:r>
              <a:rPr lang="en-US" sz="2800" dirty="0" smtClean="0">
                <a:latin typeface="Times New Roman"/>
                <a:cs typeface="Times New Roman"/>
              </a:rPr>
              <a:t>2</a:t>
            </a:r>
            <a:r>
              <a:rPr lang="en-US" sz="2800" i="1" dirty="0" smtClean="0">
                <a:latin typeface="Times New Roman"/>
                <a:cs typeface="Times New Roman"/>
              </a:rPr>
              <a:t>t</a:t>
            </a:r>
          </a:p>
          <a:p>
            <a:r>
              <a:rPr lang="en-US" sz="2800" dirty="0" smtClean="0">
                <a:cs typeface="Calibri"/>
              </a:rPr>
              <a:t>For any </a:t>
            </a:r>
            <a:r>
              <a:rPr lang="en-US" sz="2800" i="1" dirty="0" smtClean="0">
                <a:latin typeface="Times New Roman"/>
                <a:cs typeface="Times New Roman"/>
              </a:rPr>
              <a:t>c*</a:t>
            </a:r>
            <a:r>
              <a:rPr lang="en-US" sz="2800" dirty="0" smtClean="0">
                <a:cs typeface="Calibri"/>
              </a:rPr>
              <a:t> possible to find nearest </a:t>
            </a:r>
            <a:r>
              <a:rPr lang="en-US" sz="2800" i="1" dirty="0" smtClean="0">
                <a:latin typeface="Times New Roman"/>
                <a:cs typeface="Times New Roman"/>
              </a:rPr>
              <a:t>c </a:t>
            </a:r>
            <a:r>
              <a:rPr lang="en-US" sz="2800" dirty="0" smtClean="0">
                <a:latin typeface="Calibri"/>
                <a:cs typeface="Calibri"/>
              </a:rPr>
              <a:t>(if at most </a:t>
            </a:r>
            <a:r>
              <a:rPr lang="en-US" sz="2800" i="1" dirty="0" smtClean="0">
                <a:latin typeface="Times New Roman"/>
                <a:cs typeface="Times New Roman"/>
              </a:rPr>
              <a:t>t</a:t>
            </a:r>
            <a:r>
              <a:rPr lang="en-US" sz="2800" dirty="0" smtClean="0">
                <a:latin typeface="Calibri"/>
                <a:cs typeface="Calibri"/>
              </a:rPr>
              <a:t> errors)</a:t>
            </a:r>
            <a:endParaRPr lang="en-US" sz="2800" dirty="0">
              <a:latin typeface="Calibri"/>
              <a:cs typeface="Calibri"/>
            </a:endParaRPr>
          </a:p>
        </p:txBody>
      </p:sp>
    </p:spTree>
    <p:extLst>
      <p:ext uri="{BB962C8B-B14F-4D97-AF65-F5344CB8AC3E}">
        <p14:creationId xmlns:p14="http://schemas.microsoft.com/office/powerpoint/2010/main" val="4070635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2" end="2"/>
                                            </p:txEl>
                                          </p:spTgt>
                                        </p:tgtEl>
                                        <p:attrNameLst>
                                          <p:attrName>style.visibility</p:attrName>
                                        </p:attrNameLst>
                                      </p:cBhvr>
                                      <p:to>
                                        <p:strVal val="visible"/>
                                      </p:to>
                                    </p:set>
                                    <p:animEffect transition="in" filter="fade">
                                      <p:cBhvr>
                                        <p:cTn id="7" dur="500"/>
                                        <p:tgtEl>
                                          <p:spTgt spid="5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50"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6"/>
            <a:ext cx="8229600" cy="1143000"/>
          </a:xfrm>
        </p:spPr>
        <p:txBody>
          <a:bodyPr/>
          <a:lstStyle/>
          <a:p>
            <a:r>
              <a:rPr lang="en-US" dirty="0" smtClean="0"/>
              <a:t>Hamming Metric</a:t>
            </a:r>
            <a:endParaRPr lang="en-US" dirty="0"/>
          </a:p>
        </p:txBody>
      </p:sp>
      <p:sp>
        <p:nvSpPr>
          <p:cNvPr id="3" name="Content Placeholder 2"/>
          <p:cNvSpPr>
            <a:spLocks noGrp="1"/>
          </p:cNvSpPr>
          <p:nvPr>
            <p:ph idx="1"/>
          </p:nvPr>
        </p:nvSpPr>
        <p:spPr>
          <a:xfrm>
            <a:off x="457200" y="1163647"/>
            <a:ext cx="8229600" cy="3034038"/>
          </a:xfrm>
        </p:spPr>
        <p:txBody>
          <a:bodyPr/>
          <a:lstStyle/>
          <a:p>
            <a:r>
              <a:rPr lang="en-US" dirty="0" smtClean="0">
                <a:latin typeface="Calibri"/>
                <a:cs typeface="Calibri"/>
              </a:rPr>
              <a:t>Source </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 </a:t>
            </a:r>
            <a:r>
              <a:rPr lang="en-US" dirty="0">
                <a:latin typeface="Times New Roman"/>
                <a:cs typeface="Times New Roman"/>
              </a:rPr>
              <a:t>= </a:t>
            </a:r>
            <a:r>
              <a:rPr lang="en-US" i="1" dirty="0" smtClean="0">
                <a:latin typeface="Times New Roman"/>
                <a:cs typeface="Times New Roman"/>
              </a:rPr>
              <a:t>a</a:t>
            </a:r>
            <a:r>
              <a:rPr lang="en-US" baseline="-25000" dirty="0" smtClean="0">
                <a:latin typeface="Times New Roman"/>
                <a:cs typeface="Times New Roman"/>
              </a:rPr>
              <a:t>1</a:t>
            </a:r>
            <a:r>
              <a:rPr lang="en-US" dirty="0">
                <a:latin typeface="Times New Roman"/>
                <a:cs typeface="Times New Roman"/>
              </a:rPr>
              <a:t>,…, </a:t>
            </a:r>
            <a:r>
              <a:rPr lang="en-US" i="1" dirty="0" err="1" smtClean="0">
                <a:latin typeface="Times New Roman"/>
                <a:cs typeface="Times New Roman"/>
              </a:rPr>
              <a:t>a</a:t>
            </a:r>
            <a:r>
              <a:rPr lang="en-US" i="1" baseline="-25000" dirty="0" err="1" smtClean="0">
                <a:latin typeface="Times New Roman"/>
                <a:cs typeface="Times New Roman"/>
              </a:rPr>
              <a:t>k</a:t>
            </a:r>
            <a:r>
              <a:rPr lang="en-US" dirty="0" smtClean="0">
                <a:latin typeface="Times New Roman"/>
                <a:cs typeface="Times New Roman"/>
              </a:rPr>
              <a:t> </a:t>
            </a:r>
            <a:br>
              <a:rPr lang="en-US" dirty="0" smtClean="0">
                <a:latin typeface="Times New Roman"/>
                <a:cs typeface="Times New Roman"/>
              </a:rPr>
            </a:br>
            <a:r>
              <a:rPr lang="en-US" dirty="0" smtClean="0"/>
              <a:t>symbols </a:t>
            </a:r>
            <a:r>
              <a:rPr lang="en-US" i="1" dirty="0" err="1" smtClean="0">
                <a:latin typeface="Times New Roman"/>
                <a:cs typeface="Times New Roman"/>
              </a:rPr>
              <a:t>a</a:t>
            </a:r>
            <a:r>
              <a:rPr lang="en-US" i="1" baseline="-25000" dirty="0" err="1" smtClean="0">
                <a:latin typeface="Times New Roman"/>
                <a:cs typeface="Times New Roman"/>
              </a:rPr>
              <a:t>i</a:t>
            </a:r>
            <a:r>
              <a:rPr lang="en-US" dirty="0" smtClean="0"/>
              <a:t> over </a:t>
            </a:r>
            <a:r>
              <a:rPr lang="en-US" dirty="0"/>
              <a:t>alphabet </a:t>
            </a:r>
            <a:r>
              <a:rPr lang="en-US" i="1" dirty="0">
                <a:latin typeface="Times New Roman"/>
                <a:cs typeface="Times New Roman"/>
              </a:rPr>
              <a:t>Z </a:t>
            </a:r>
            <a:endParaRPr lang="en-US" dirty="0" smtClean="0"/>
          </a:p>
          <a:p>
            <a:r>
              <a:rPr lang="en-US" i="1" dirty="0" smtClean="0">
                <a:latin typeface="Times New Roman"/>
                <a:cs typeface="Times New Roman"/>
              </a:rPr>
              <a:t>d</a:t>
            </a:r>
            <a:r>
              <a:rPr lang="en-US" dirty="0" smtClean="0">
                <a:latin typeface="Times New Roman"/>
                <a:cs typeface="Times New Roman"/>
              </a:rPr>
              <a:t>(</a:t>
            </a:r>
            <a:r>
              <a:rPr lang="en-US" i="1" dirty="0" smtClean="0">
                <a:latin typeface="Times New Roman"/>
                <a:cs typeface="Times New Roman"/>
              </a:rPr>
              <a:t>w</a:t>
            </a:r>
            <a:r>
              <a:rPr lang="en-US" baseline="-25000" dirty="0" smtClean="0">
                <a:latin typeface="Times New Roman"/>
                <a:cs typeface="Times New Roman"/>
              </a:rPr>
              <a:t>0</a:t>
            </a:r>
            <a:r>
              <a:rPr lang="en-US" dirty="0" smtClean="0">
                <a:latin typeface="Times New Roman"/>
                <a:cs typeface="Times New Roman"/>
              </a:rPr>
              <a:t>, </a:t>
            </a:r>
            <a:r>
              <a:rPr lang="en-US" i="1" dirty="0" smtClean="0">
                <a:latin typeface="Times New Roman"/>
                <a:cs typeface="Times New Roman"/>
              </a:rPr>
              <a:t>w</a:t>
            </a:r>
            <a:r>
              <a:rPr lang="en-US" baseline="-25000" dirty="0" smtClean="0">
                <a:latin typeface="Times New Roman"/>
                <a:cs typeface="Times New Roman"/>
              </a:rPr>
              <a:t>1</a:t>
            </a:r>
            <a:r>
              <a:rPr lang="en-US" dirty="0" smtClean="0">
                <a:latin typeface="Times New Roman"/>
                <a:cs typeface="Times New Roman"/>
              </a:rPr>
              <a:t>)</a:t>
            </a:r>
            <a:r>
              <a:rPr lang="en-US" dirty="0" smtClean="0"/>
              <a:t>=</a:t>
            </a:r>
            <a:r>
              <a:rPr lang="en-US" dirty="0" smtClean="0">
                <a:latin typeface="Times New Roman"/>
                <a:cs typeface="Times New Roman"/>
              </a:rPr>
              <a:t>#</a:t>
            </a:r>
            <a:r>
              <a:rPr lang="en-US" dirty="0" smtClean="0"/>
              <a:t> of symbols in that differ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39008869"/>
              </p:ext>
            </p:extLst>
          </p:nvPr>
        </p:nvGraphicFramePr>
        <p:xfrm>
          <a:off x="1524000" y="4244488"/>
          <a:ext cx="6096000" cy="741680"/>
        </p:xfrm>
        <a:graphic>
          <a:graphicData uri="http://schemas.openxmlformats.org/drawingml/2006/table">
            <a:tbl>
              <a:tblPr firstRow="1" bandRow="1">
                <a:tableStyleId>{5940675A-B579-460E-94D1-54222C63F5DA}</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D</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A</a:t>
                      </a:r>
                      <a:endParaRPr lang="en-US" dirty="0"/>
                    </a:p>
                  </a:txBody>
                  <a:tcPr/>
                </a:tc>
                <a:tc>
                  <a:txBody>
                    <a:bodyPr/>
                    <a:lstStyle/>
                    <a:p>
                      <a:r>
                        <a:rPr lang="en-US" dirty="0" smtClean="0"/>
                        <a:t>G</a:t>
                      </a:r>
                      <a:endParaRPr lang="en-US" dirty="0"/>
                    </a:p>
                  </a:txBody>
                  <a:tcPr/>
                </a:tc>
                <a:tc>
                  <a:txBody>
                    <a:bodyPr/>
                    <a:lstStyle/>
                    <a:p>
                      <a:r>
                        <a:rPr lang="en-US" dirty="0" smtClean="0"/>
                        <a:t>C</a:t>
                      </a:r>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C</a:t>
                      </a:r>
                      <a:endParaRPr lang="en-US" dirty="0"/>
                    </a:p>
                  </a:txBody>
                  <a:tcPr/>
                </a:tc>
                <a:tc>
                  <a:txBody>
                    <a:bodyPr/>
                    <a:lstStyle/>
                    <a:p>
                      <a:r>
                        <a:rPr lang="en-US" dirty="0" smtClean="0"/>
                        <a:t>B</a:t>
                      </a:r>
                      <a:endParaRPr lang="en-US" dirty="0"/>
                    </a:p>
                  </a:txBody>
                  <a:tcPr/>
                </a:tc>
              </a:tr>
            </a:tbl>
          </a:graphicData>
        </a:graphic>
      </p:graphicFrame>
      <p:sp>
        <p:nvSpPr>
          <p:cNvPr id="6" name="Rectangle 5"/>
          <p:cNvSpPr/>
          <p:nvPr/>
        </p:nvSpPr>
        <p:spPr>
          <a:xfrm>
            <a:off x="1038156" y="4170962"/>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p>
        </p:txBody>
      </p:sp>
      <p:sp>
        <p:nvSpPr>
          <p:cNvPr id="7" name="Rectangle 6"/>
          <p:cNvSpPr/>
          <p:nvPr/>
        </p:nvSpPr>
        <p:spPr>
          <a:xfrm>
            <a:off x="1038156" y="4524503"/>
            <a:ext cx="529946" cy="461665"/>
          </a:xfrm>
          <a:prstGeom prst="rect">
            <a:avLst/>
          </a:prstGeom>
        </p:spPr>
        <p:txBody>
          <a:bodyPr wrap="none">
            <a:spAutoFit/>
          </a:bodyPr>
          <a:lstStyle/>
          <a:p>
            <a:r>
              <a:rPr lang="en-US" sz="2400" i="1" dirty="0" smtClean="0">
                <a:latin typeface="Times New Roman"/>
                <a:cs typeface="Times New Roman"/>
              </a:rPr>
              <a:t>w</a:t>
            </a:r>
            <a:r>
              <a:rPr lang="en-US" sz="2400" baseline="-25000" dirty="0" smtClean="0">
                <a:latin typeface="Times New Roman"/>
                <a:cs typeface="Times New Roman"/>
              </a:rPr>
              <a:t>1</a:t>
            </a:r>
            <a:endParaRPr lang="en-US" sz="2400" baseline="-25000" dirty="0"/>
          </a:p>
        </p:txBody>
      </p:sp>
      <p:sp>
        <p:nvSpPr>
          <p:cNvPr id="8" name="Right Arrow 7"/>
          <p:cNvSpPr/>
          <p:nvPr/>
        </p:nvSpPr>
        <p:spPr>
          <a:xfrm rot="16200000">
            <a:off x="2219159" y="5066377"/>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6200000">
            <a:off x="4015876" y="5066378"/>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6200000">
            <a:off x="6481014" y="5066378"/>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16200000">
            <a:off x="7087941" y="5066376"/>
            <a:ext cx="441158" cy="334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6"/>
          <p:cNvSpPr>
            <a:spLocks noChangeArrowheads="1"/>
          </p:cNvSpPr>
          <p:nvPr/>
        </p:nvSpPr>
        <p:spPr bwMode="auto">
          <a:xfrm>
            <a:off x="3074736" y="5721685"/>
            <a:ext cx="2406315" cy="6015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lgn="ctr">
              <a:defRPr/>
            </a:pPr>
            <a:r>
              <a:rPr lang="en-US" sz="2800" i="1" dirty="0" smtClean="0">
                <a:latin typeface="Times New Roman"/>
                <a:cs typeface="Times New Roman"/>
              </a:rPr>
              <a:t>d</a:t>
            </a:r>
            <a:r>
              <a:rPr lang="en-US" sz="2800" dirty="0" smtClean="0">
                <a:latin typeface="Times New Roman"/>
                <a:cs typeface="Times New Roman"/>
              </a:rPr>
              <a:t>(</a:t>
            </a:r>
            <a:r>
              <a:rPr lang="en-US" sz="2800" i="1" dirty="0" smtClean="0">
                <a:latin typeface="Times New Roman"/>
                <a:cs typeface="Times New Roman"/>
              </a:rPr>
              <a:t>w</a:t>
            </a:r>
            <a:r>
              <a:rPr lang="en-US" sz="2800" baseline="-25000" dirty="0" smtClean="0">
                <a:latin typeface="Times New Roman"/>
                <a:cs typeface="Times New Roman"/>
              </a:rPr>
              <a:t>0</a:t>
            </a:r>
            <a:r>
              <a:rPr lang="en-US" sz="2800" dirty="0" smtClean="0">
                <a:latin typeface="Times New Roman"/>
                <a:cs typeface="Times New Roman"/>
              </a:rPr>
              <a:t>, </a:t>
            </a:r>
            <a:r>
              <a:rPr lang="en-US" sz="2800" i="1" dirty="0" smtClean="0">
                <a:latin typeface="Times New Roman"/>
                <a:cs typeface="Times New Roman"/>
              </a:rPr>
              <a:t>w</a:t>
            </a:r>
            <a:r>
              <a:rPr lang="en-US" sz="2800" baseline="-25000" dirty="0" smtClean="0">
                <a:latin typeface="Times New Roman"/>
                <a:cs typeface="Times New Roman"/>
              </a:rPr>
              <a:t>1</a:t>
            </a:r>
            <a:r>
              <a:rPr lang="en-US" sz="2800" dirty="0" smtClean="0">
                <a:latin typeface="Times New Roman"/>
                <a:cs typeface="Times New Roman"/>
              </a:rPr>
              <a:t>)=4</a:t>
            </a:r>
          </a:p>
        </p:txBody>
      </p:sp>
    </p:spTree>
    <p:extLst>
      <p:ext uri="{BB962C8B-B14F-4D97-AF65-F5344CB8AC3E}">
        <p14:creationId xmlns:p14="http://schemas.microsoft.com/office/powerpoint/2010/main" val="2751837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839604" y="1338146"/>
            <a:ext cx="285092" cy="5071203"/>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 name="TextBox 3"/>
          <p:cNvSpPr txBox="1"/>
          <p:nvPr/>
        </p:nvSpPr>
        <p:spPr>
          <a:xfrm>
            <a:off x="4158400" y="1229174"/>
            <a:ext cx="415498" cy="369332"/>
          </a:xfrm>
          <a:prstGeom prst="rect">
            <a:avLst/>
          </a:prstGeom>
          <a:noFill/>
        </p:spPr>
        <p:txBody>
          <a:bodyPr wrap="none" rtlCol="0">
            <a:spAutoFit/>
          </a:bodyPr>
          <a:lstStyle/>
          <a:p>
            <a:r>
              <a:rPr lang="en-US" dirty="0" smtClean="0">
                <a:latin typeface="Handwriting - Dakota"/>
                <a:cs typeface="Handwriting - Dakota"/>
              </a:rPr>
              <a:t>M</a:t>
            </a:r>
            <a:endParaRPr lang="en-US" dirty="0">
              <a:latin typeface="Handwriting - Dakota"/>
              <a:cs typeface="Handwriting - Dakota"/>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cxnSp>
        <p:nvCxnSpPr>
          <p:cNvPr id="151" name="Straight Arrow Connector 150"/>
          <p:cNvCxnSpPr/>
          <p:nvPr/>
        </p:nvCxnSpPr>
        <p:spPr>
          <a:xfrm>
            <a:off x="6065683" y="1627266"/>
            <a:ext cx="747461" cy="1587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52" idx="3"/>
          </p:cNvCxnSpPr>
          <p:nvPr/>
        </p:nvCxnSpPr>
        <p:spPr>
          <a:xfrm>
            <a:off x="6025996" y="4018374"/>
            <a:ext cx="800378" cy="20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2" idx="3"/>
          </p:cNvCxnSpPr>
          <p:nvPr/>
        </p:nvCxnSpPr>
        <p:spPr>
          <a:xfrm flipV="1">
            <a:off x="6025996" y="3307451"/>
            <a:ext cx="1031892" cy="7109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2" idx="3"/>
          </p:cNvCxnSpPr>
          <p:nvPr/>
        </p:nvCxnSpPr>
        <p:spPr>
          <a:xfrm flipV="1">
            <a:off x="6025996" y="2387981"/>
            <a:ext cx="932672" cy="16303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36"/>
          <p:cNvSpPr>
            <a:spLocks noChangeArrowheads="1"/>
          </p:cNvSpPr>
          <p:nvPr/>
        </p:nvSpPr>
        <p:spPr bwMode="auto">
          <a:xfrm>
            <a:off x="4232547" y="4802318"/>
            <a:ext cx="2349082" cy="103864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Maybe this was a bad choice of </a:t>
            </a:r>
            <a:r>
              <a:rPr lang="en-US" b="1" dirty="0" smtClean="0">
                <a:latin typeface="Arial"/>
                <a:cs typeface="Arial"/>
              </a:rPr>
              <a:t>viable points?</a:t>
            </a:r>
            <a:endParaRPr lang="en-US" sz="1800" b="1" i="1" dirty="0" smtClean="0">
              <a:latin typeface="Times New Roman"/>
              <a:cs typeface="Times New Roman"/>
            </a:endParaRPr>
          </a:p>
        </p:txBody>
      </p:sp>
      <p:sp>
        <p:nvSpPr>
          <p:cNvPr id="24" name="Rounded Rectangle 23"/>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b="1" dirty="0">
                <a:latin typeface="Arial"/>
                <a:cs typeface="Arial"/>
              </a:rPr>
              <a:t>Viable points set by </a:t>
            </a:r>
            <a:r>
              <a:rPr lang="en-US" i="1" dirty="0">
                <a:latin typeface="Times New Roman"/>
                <a:cs typeface="Times New Roman"/>
              </a:rPr>
              <a:t>Gen</a:t>
            </a:r>
          </a:p>
        </p:txBody>
      </p:sp>
      <p:sp>
        <p:nvSpPr>
          <p:cNvPr id="23"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152" name="Rectangle 36"/>
          <p:cNvSpPr>
            <a:spLocks noChangeArrowheads="1"/>
          </p:cNvSpPr>
          <p:nvPr/>
        </p:nvSpPr>
        <p:spPr bwMode="auto">
          <a:xfrm>
            <a:off x="3994156" y="3591534"/>
            <a:ext cx="2031840" cy="8536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Adversary’s search space</a:t>
            </a:r>
            <a:endParaRPr lang="en-US" sz="1800" b="1" i="1" dirty="0" smtClean="0">
              <a:latin typeface="Times New Roman"/>
              <a:cs typeface="Times New Roman"/>
            </a:endParaRPr>
          </a:p>
        </p:txBody>
      </p:sp>
      <p:sp>
        <p:nvSpPr>
          <p:cNvPr id="26" name="Rectangle 25"/>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sp>
        <p:nvSpPr>
          <p:cNvPr id="19" name="Content Placeholder 2"/>
          <p:cNvSpPr>
            <a:spLocks noGrp="1"/>
          </p:cNvSpPr>
          <p:nvPr>
            <p:ph idx="1"/>
          </p:nvPr>
        </p:nvSpPr>
        <p:spPr>
          <a:xfrm>
            <a:off x="124735" y="419588"/>
            <a:ext cx="4104425" cy="6149704"/>
          </a:xfrm>
        </p:spPr>
        <p:txBody>
          <a:bodyPr>
            <a:normAutofit/>
          </a:bodyPr>
          <a:lstStyle/>
          <a:p>
            <a:r>
              <a:rPr lang="en-US" sz="2400" dirty="0" smtClean="0"/>
              <a:t>Adversary specifies </a:t>
            </a:r>
            <a:r>
              <a:rPr lang="en-US" sz="2400" i="1" dirty="0" smtClean="0">
                <a:latin typeface="Times New Roman"/>
                <a:cs typeface="Times New Roman"/>
              </a:rPr>
              <a:t>V</a:t>
            </a:r>
          </a:p>
          <a:p>
            <a:r>
              <a:rPr lang="en-US" sz="2400" dirty="0" smtClean="0"/>
              <a:t>Goal: build </a:t>
            </a:r>
            <a:r>
              <a:rPr lang="en-US" sz="2400" i="1" dirty="0" smtClean="0">
                <a:latin typeface="Times New Roman"/>
                <a:cs typeface="Times New Roman"/>
              </a:rPr>
              <a:t>Sketch</a:t>
            </a:r>
            <a:r>
              <a:rPr lang="en-US" sz="2400" dirty="0" smtClean="0">
                <a:latin typeface="Times New Roman"/>
                <a:cs typeface="Times New Roman"/>
              </a:rPr>
              <a:t>,</a:t>
            </a:r>
            <a:r>
              <a:rPr lang="en-US" sz="2400" i="1" dirty="0" smtClean="0">
                <a:latin typeface="Times New Roman"/>
                <a:cs typeface="Times New Roman"/>
              </a:rPr>
              <a:t> Rec</a:t>
            </a:r>
            <a:r>
              <a:rPr lang="en-US" sz="2400" dirty="0" smtClean="0"/>
              <a:t> maximizing </a:t>
            </a:r>
            <a:r>
              <a:rPr lang="en-US" sz="2400" i="1" dirty="0" smtClean="0">
                <a:latin typeface="Times New Roman"/>
                <a:cs typeface="Times New Roman"/>
              </a:rPr>
              <a:t>H</a:t>
            </a:r>
            <a:r>
              <a:rPr lang="en-US" sz="2400" dirty="0" smtClean="0">
                <a:latin typeface="Times New Roman"/>
                <a:cs typeface="Times New Roman"/>
              </a:rPr>
              <a:t>(</a:t>
            </a:r>
            <a:r>
              <a:rPr lang="en-US" sz="2400" i="1" dirty="0" smtClean="0">
                <a:latin typeface="Times New Roman"/>
                <a:cs typeface="Times New Roman"/>
              </a:rPr>
              <a:t>W</a:t>
            </a:r>
            <a:r>
              <a:rPr lang="en-US" sz="2400" dirty="0" smtClean="0">
                <a:latin typeface="Times New Roman"/>
                <a:cs typeface="Times New Roman"/>
              </a:rPr>
              <a:t> | </a:t>
            </a:r>
            <a:r>
              <a:rPr lang="en-US" sz="2400" i="1" dirty="0" smtClean="0">
                <a:latin typeface="Times New Roman"/>
                <a:cs typeface="Times New Roman"/>
              </a:rPr>
              <a:t>p)</a:t>
            </a:r>
            <a:r>
              <a:rPr lang="en-US" sz="2400" dirty="0" smtClean="0">
                <a:latin typeface="Times New Roman"/>
                <a:cs typeface="Times New Roman"/>
              </a:rPr>
              <a:t>,</a:t>
            </a:r>
            <a:r>
              <a:rPr lang="en-US" sz="2400" dirty="0" smtClean="0"/>
              <a:t> </a:t>
            </a:r>
            <a:br>
              <a:rPr lang="en-US" sz="2400" dirty="0" smtClean="0"/>
            </a:br>
            <a:r>
              <a:rPr lang="en-US" sz="2400" dirty="0" smtClean="0"/>
              <a:t>for all </a:t>
            </a:r>
            <a:r>
              <a:rPr lang="en-US" sz="2400" i="1" dirty="0" smtClean="0">
                <a:latin typeface="Times New Roman"/>
                <a:cs typeface="Times New Roman"/>
              </a:rPr>
              <a:t>W</a:t>
            </a:r>
            <a:r>
              <a:rPr lang="en-US" sz="2400" dirty="0" smtClean="0"/>
              <a:t> in </a:t>
            </a:r>
            <a:r>
              <a:rPr lang="en-US" sz="2400" i="1" dirty="0" smtClean="0">
                <a:latin typeface="Times New Roman"/>
                <a:cs typeface="Times New Roman"/>
              </a:rPr>
              <a:t>V</a:t>
            </a:r>
          </a:p>
          <a:p>
            <a:r>
              <a:rPr lang="en-US" sz="2400" i="1" dirty="0" smtClean="0">
                <a:latin typeface="Times New Roman"/>
                <a:cs typeface="Times New Roman"/>
              </a:rPr>
              <a:t>Sketch</a:t>
            </a:r>
            <a:r>
              <a:rPr lang="en-US" sz="2400" dirty="0" smtClean="0">
                <a:latin typeface="Calibri"/>
                <a:cs typeface="Calibri"/>
              </a:rPr>
              <a:t> must create augmented fixed points based only on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Build family with many possible distributions for each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i="1" dirty="0" smtClean="0">
                <a:latin typeface="Times New Roman"/>
                <a:cs typeface="Times New Roman"/>
              </a:rPr>
              <a:t>Sketch </a:t>
            </a:r>
            <a:r>
              <a:rPr lang="en-US" sz="2400" dirty="0" smtClean="0">
                <a:latin typeface="Calibri"/>
                <a:cs typeface="Calibri"/>
              </a:rPr>
              <a:t>can’t tell </a:t>
            </a:r>
            <a:r>
              <a:rPr lang="en-US" sz="2400" i="1" dirty="0" smtClean="0">
                <a:latin typeface="Times New Roman"/>
                <a:cs typeface="Times New Roman"/>
              </a:rPr>
              <a:t>W</a:t>
            </a:r>
            <a:r>
              <a:rPr lang="en-US" sz="2400" dirty="0" smtClean="0">
                <a:latin typeface="Times New Roman"/>
                <a:cs typeface="Times New Roman"/>
              </a:rPr>
              <a:t> </a:t>
            </a:r>
            <a:r>
              <a:rPr lang="en-US" sz="2400" dirty="0" smtClean="0">
                <a:latin typeface="Calibri"/>
                <a:cs typeface="Calibri"/>
              </a:rPr>
              <a:t>from</a:t>
            </a:r>
            <a:r>
              <a:rPr lang="en-US" sz="2400" dirty="0" smtClean="0">
                <a:latin typeface="Times New Roman"/>
                <a:cs typeface="Times New Roman"/>
              </a:rPr>
              <a:t> </a:t>
            </a:r>
            <a:r>
              <a:rPr lang="en-US" sz="2400" i="1" dirty="0" smtClean="0">
                <a:latin typeface="Times New Roman"/>
                <a:cs typeface="Times New Roman"/>
              </a:rPr>
              <a:t>w</a:t>
            </a:r>
            <a:r>
              <a:rPr lang="en-US" sz="2400" baseline="-25000" dirty="0" smtClean="0">
                <a:latin typeface="Times New Roman"/>
                <a:cs typeface="Times New Roman"/>
              </a:rPr>
              <a:t>0</a:t>
            </a:r>
          </a:p>
          <a:p>
            <a:r>
              <a:rPr lang="en-US" sz="2400" dirty="0" smtClean="0">
                <a:latin typeface="Calibri"/>
                <a:cs typeface="Calibri"/>
              </a:rPr>
              <a:t>Forced to include augmented fixed points from all distributions with </a:t>
            </a:r>
            <a:r>
              <a:rPr lang="en-US" sz="2400" i="1" dirty="0" smtClean="0">
                <a:latin typeface="Times New Roman"/>
                <a:cs typeface="Times New Roman"/>
              </a:rPr>
              <a:t>w</a:t>
            </a:r>
            <a:r>
              <a:rPr lang="en-US" sz="2400" baseline="-25000" dirty="0" smtClean="0">
                <a:latin typeface="Times New Roman"/>
                <a:cs typeface="Times New Roman"/>
              </a:rPr>
              <a:t>0</a:t>
            </a:r>
            <a:endParaRPr lang="en-US" sz="2400" baseline="-25000" dirty="0">
              <a:latin typeface="Times New Roman"/>
              <a:cs typeface="Times New Roman"/>
            </a:endParaRPr>
          </a:p>
        </p:txBody>
      </p:sp>
    </p:spTree>
    <p:extLst>
      <p:ext uri="{BB962C8B-B14F-4D97-AF65-F5344CB8AC3E}">
        <p14:creationId xmlns:p14="http://schemas.microsoft.com/office/powerpoint/2010/main" val="250455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par>
                                <p:cTn id="11" presetID="10"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animEffect transition="in" filter="fade">
                                      <p:cBhvr>
                                        <p:cTn id="13" dur="500"/>
                                        <p:tgtEl>
                                          <p:spTgt spid="154"/>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fade">
                                      <p:cBhvr>
                                        <p:cTn id="2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50000"/>
                  </a:schemeClr>
                </a:solidFill>
              </a:rPr>
              <a:t>Strong Authentication through Key Derivation</a:t>
            </a:r>
          </a:p>
          <a:p>
            <a:r>
              <a:rPr lang="en-US" dirty="0"/>
              <a:t>Key Derivation from Noisy Sources</a:t>
            </a:r>
          </a:p>
          <a:p>
            <a:r>
              <a:rPr lang="en-US" dirty="0"/>
              <a:t>Limitations of Traditional Approaches/Lessons</a:t>
            </a:r>
          </a:p>
          <a:p>
            <a:r>
              <a:rPr lang="en-US" dirty="0"/>
              <a:t>New Constructions</a:t>
            </a:r>
          </a:p>
        </p:txBody>
      </p:sp>
      <p:sp>
        <p:nvSpPr>
          <p:cNvPr id="4" name="Right Arrow 3"/>
          <p:cNvSpPr/>
          <p:nvPr/>
        </p:nvSpPr>
        <p:spPr>
          <a:xfrm>
            <a:off x="56661" y="2237153"/>
            <a:ext cx="801077" cy="470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5330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bwMode="auto">
          <a:xfrm rot="5400000">
            <a:off x="6524686" y="-19804"/>
            <a:ext cx="304275" cy="4881721"/>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grpSp>
        <p:nvGrpSpPr>
          <p:cNvPr id="112" name="Group 111"/>
          <p:cNvGrpSpPr/>
          <p:nvPr/>
        </p:nvGrpSpPr>
        <p:grpSpPr>
          <a:xfrm>
            <a:off x="4272572" y="1951488"/>
            <a:ext cx="4645332" cy="4046402"/>
            <a:chOff x="4272572" y="1951488"/>
            <a:chExt cx="4645332" cy="4046402"/>
          </a:xfrm>
        </p:grpSpPr>
        <p:sp>
          <p:nvSpPr>
            <p:cNvPr id="5" name="Oval 4"/>
            <p:cNvSpPr/>
            <p:nvPr/>
          </p:nvSpPr>
          <p:spPr bwMode="auto">
            <a:xfrm>
              <a:off x="6223647" y="393967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6338816"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265643" y="28379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7947685" y="343186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 name="Oval 9"/>
            <p:cNvSpPr/>
            <p:nvPr/>
          </p:nvSpPr>
          <p:spPr bwMode="auto">
            <a:xfrm>
              <a:off x="7395532" y="333346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4272572" y="30932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4387741"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5734244"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4823564" y="52385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4496253" y="478135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5314568" y="199151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5996610" y="258541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5133566" y="490464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5685719" y="46241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2" name="Oval 21"/>
            <p:cNvSpPr/>
            <p:nvPr/>
          </p:nvSpPr>
          <p:spPr bwMode="auto">
            <a:xfrm>
              <a:off x="5444457" y="2487012"/>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3" name="Oval 22"/>
            <p:cNvSpPr/>
            <p:nvPr/>
          </p:nvSpPr>
          <p:spPr bwMode="auto">
            <a:xfrm>
              <a:off x="4677255" y="354619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4" name="Oval 23"/>
            <p:cNvSpPr/>
            <p:nvPr/>
          </p:nvSpPr>
          <p:spPr bwMode="auto">
            <a:xfrm>
              <a:off x="5481079" y="4953847"/>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4677255" y="208992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7006154" y="25658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6678843" y="210867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316156" y="2231966"/>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868309" y="195148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0" name="Oval 29"/>
            <p:cNvSpPr/>
            <p:nvPr/>
          </p:nvSpPr>
          <p:spPr bwMode="auto">
            <a:xfrm>
              <a:off x="6548954" y="2355253"/>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7663669" y="2281169"/>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2" name="Oval 31"/>
            <p:cNvSpPr/>
            <p:nvPr/>
          </p:nvSpPr>
          <p:spPr bwMode="auto">
            <a:xfrm>
              <a:off x="7179146"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8525649"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8105973" y="5305585"/>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788015" y="5899484"/>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6" name="Oval 35"/>
            <p:cNvSpPr/>
            <p:nvPr/>
          </p:nvSpPr>
          <p:spPr bwMode="auto">
            <a:xfrm>
              <a:off x="8235862" y="5801078"/>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7" name="Oval 36"/>
            <p:cNvSpPr/>
            <p:nvPr/>
          </p:nvSpPr>
          <p:spPr bwMode="auto">
            <a:xfrm>
              <a:off x="7468660" y="5403991"/>
              <a:ext cx="129889" cy="9840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7" name="Group 146"/>
          <p:cNvGrpSpPr/>
          <p:nvPr/>
        </p:nvGrpSpPr>
        <p:grpSpPr>
          <a:xfrm>
            <a:off x="4768937" y="1799859"/>
            <a:ext cx="3917715" cy="4397214"/>
            <a:chOff x="4768937" y="1799859"/>
            <a:chExt cx="3917715" cy="4397214"/>
          </a:xfrm>
        </p:grpSpPr>
        <p:sp>
          <p:nvSpPr>
            <p:cNvPr id="44" name="Oval 43"/>
            <p:cNvSpPr/>
            <p:nvPr/>
          </p:nvSpPr>
          <p:spPr bwMode="auto">
            <a:xfrm>
              <a:off x="6720012" y="47997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5" name="Oval 44"/>
            <p:cNvSpPr/>
            <p:nvPr/>
          </p:nvSpPr>
          <p:spPr bwMode="auto">
            <a:xfrm>
              <a:off x="6835181"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6" name="Oval 45"/>
            <p:cNvSpPr/>
            <p:nvPr/>
          </p:nvSpPr>
          <p:spPr bwMode="auto">
            <a:xfrm>
              <a:off x="8181684"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7" name="Oval 46"/>
            <p:cNvSpPr/>
            <p:nvPr/>
          </p:nvSpPr>
          <p:spPr bwMode="auto">
            <a:xfrm>
              <a:off x="7762008" y="36980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8444050" y="429197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7891897" y="419357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7124695" y="379648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4768937" y="39533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4884106"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6230609"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5319929" y="60986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5" name="Oval 54"/>
            <p:cNvSpPr/>
            <p:nvPr/>
          </p:nvSpPr>
          <p:spPr bwMode="auto">
            <a:xfrm>
              <a:off x="4992618" y="564146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6" name="Oval 55"/>
            <p:cNvSpPr/>
            <p:nvPr/>
          </p:nvSpPr>
          <p:spPr bwMode="auto">
            <a:xfrm>
              <a:off x="5810933" y="285162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6492975" y="344552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5629931" y="5764754"/>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6182084" y="54842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940822" y="334712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173620" y="440630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5977444" y="5813957"/>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5173620" y="295003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7502519" y="34259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7175208" y="296878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7812521" y="3092076"/>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7" name="Oval 66"/>
            <p:cNvSpPr/>
            <p:nvPr/>
          </p:nvSpPr>
          <p:spPr bwMode="auto">
            <a:xfrm>
              <a:off x="8364674" y="281159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8" name="Oval 67"/>
            <p:cNvSpPr/>
            <p:nvPr/>
          </p:nvSpPr>
          <p:spPr bwMode="auto">
            <a:xfrm>
              <a:off x="7045319" y="3215363"/>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69" name="Oval 68"/>
            <p:cNvSpPr/>
            <p:nvPr/>
          </p:nvSpPr>
          <p:spPr bwMode="auto">
            <a:xfrm>
              <a:off x="8160034" y="314127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1" name="Oval 70"/>
            <p:cNvSpPr/>
            <p:nvPr/>
          </p:nvSpPr>
          <p:spPr bwMode="auto">
            <a:xfrm>
              <a:off x="8294397"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2" name="Oval 71"/>
            <p:cNvSpPr/>
            <p:nvPr/>
          </p:nvSpPr>
          <p:spPr bwMode="auto">
            <a:xfrm>
              <a:off x="7874721" y="1799859"/>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7237408" y="1898265"/>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13" name="Group 112"/>
          <p:cNvGrpSpPr/>
          <p:nvPr/>
        </p:nvGrpSpPr>
        <p:grpSpPr>
          <a:xfrm>
            <a:off x="5126130" y="2302335"/>
            <a:ext cx="3805002" cy="3637096"/>
            <a:chOff x="5126130" y="2302335"/>
            <a:chExt cx="3805002" cy="3637096"/>
          </a:xfrm>
        </p:grpSpPr>
        <p:sp>
          <p:nvSpPr>
            <p:cNvPr id="76" name="Oval 75"/>
            <p:cNvSpPr/>
            <p:nvPr/>
          </p:nvSpPr>
          <p:spPr bwMode="auto">
            <a:xfrm>
              <a:off x="7077205" y="42905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8" name="Oval 77"/>
            <p:cNvSpPr/>
            <p:nvPr/>
          </p:nvSpPr>
          <p:spPr bwMode="auto">
            <a:xfrm>
              <a:off x="8538877" y="328722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9" name="Oval 78"/>
            <p:cNvSpPr/>
            <p:nvPr/>
          </p:nvSpPr>
          <p:spPr bwMode="auto">
            <a:xfrm>
              <a:off x="7927374" y="323512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0" name="Oval 79"/>
            <p:cNvSpPr/>
            <p:nvPr/>
          </p:nvSpPr>
          <p:spPr bwMode="auto">
            <a:xfrm>
              <a:off x="8801243" y="378271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1" name="Oval 80"/>
            <p:cNvSpPr/>
            <p:nvPr/>
          </p:nvSpPr>
          <p:spPr bwMode="auto">
            <a:xfrm>
              <a:off x="8249090" y="368430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2" name="Oval 81"/>
            <p:cNvSpPr/>
            <p:nvPr/>
          </p:nvSpPr>
          <p:spPr bwMode="auto">
            <a:xfrm>
              <a:off x="7448814" y="307554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3" name="Oval 82"/>
            <p:cNvSpPr/>
            <p:nvPr/>
          </p:nvSpPr>
          <p:spPr bwMode="auto">
            <a:xfrm>
              <a:off x="5126130" y="344407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4" name="Oval 83"/>
            <p:cNvSpPr/>
            <p:nvPr/>
          </p:nvSpPr>
          <p:spPr bwMode="auto">
            <a:xfrm>
              <a:off x="5241299" y="2837859"/>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5" name="Oval 84"/>
            <p:cNvSpPr/>
            <p:nvPr/>
          </p:nvSpPr>
          <p:spPr bwMode="auto">
            <a:xfrm>
              <a:off x="6594417" y="257968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6" name="Oval 85"/>
            <p:cNvSpPr/>
            <p:nvPr/>
          </p:nvSpPr>
          <p:spPr bwMode="auto">
            <a:xfrm>
              <a:off x="5677122" y="55894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7" name="Oval 86"/>
            <p:cNvSpPr/>
            <p:nvPr/>
          </p:nvSpPr>
          <p:spPr bwMode="auto">
            <a:xfrm>
              <a:off x="5349811" y="513220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8" name="Oval 87"/>
            <p:cNvSpPr/>
            <p:nvPr/>
          </p:nvSpPr>
          <p:spPr bwMode="auto">
            <a:xfrm>
              <a:off x="6168126" y="234236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850168" y="29362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0" name="Oval 89"/>
            <p:cNvSpPr/>
            <p:nvPr/>
          </p:nvSpPr>
          <p:spPr bwMode="auto">
            <a:xfrm>
              <a:off x="5987124" y="5255491"/>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6539277" y="49750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2" name="Oval 91"/>
            <p:cNvSpPr/>
            <p:nvPr/>
          </p:nvSpPr>
          <p:spPr bwMode="auto">
            <a:xfrm>
              <a:off x="6476612" y="283124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3" name="Oval 92"/>
            <p:cNvSpPr/>
            <p:nvPr/>
          </p:nvSpPr>
          <p:spPr bwMode="auto">
            <a:xfrm>
              <a:off x="5530813" y="389704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4" name="Oval 93"/>
            <p:cNvSpPr/>
            <p:nvPr/>
          </p:nvSpPr>
          <p:spPr bwMode="auto">
            <a:xfrm>
              <a:off x="6334637" y="530469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5" name="Oval 94"/>
            <p:cNvSpPr/>
            <p:nvPr/>
          </p:nvSpPr>
          <p:spPr bwMode="auto">
            <a:xfrm>
              <a:off x="5550657" y="2334934"/>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6" name="Oval 95"/>
            <p:cNvSpPr/>
            <p:nvPr/>
          </p:nvSpPr>
          <p:spPr bwMode="auto">
            <a:xfrm>
              <a:off x="7859712" y="29167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7" name="Oval 96"/>
            <p:cNvSpPr/>
            <p:nvPr/>
          </p:nvSpPr>
          <p:spPr bwMode="auto">
            <a:xfrm>
              <a:off x="7532401" y="245952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8" name="Oval 97"/>
            <p:cNvSpPr/>
            <p:nvPr/>
          </p:nvSpPr>
          <p:spPr bwMode="auto">
            <a:xfrm>
              <a:off x="8169714" y="2582813"/>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99" name="Oval 98"/>
            <p:cNvSpPr/>
            <p:nvPr/>
          </p:nvSpPr>
          <p:spPr bwMode="auto">
            <a:xfrm>
              <a:off x="8721867" y="23023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0" name="Oval 99"/>
            <p:cNvSpPr/>
            <p:nvPr/>
          </p:nvSpPr>
          <p:spPr bwMode="auto">
            <a:xfrm>
              <a:off x="7402512" y="2706100"/>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1" name="Oval 100"/>
            <p:cNvSpPr/>
            <p:nvPr/>
          </p:nvSpPr>
          <p:spPr bwMode="auto">
            <a:xfrm>
              <a:off x="8517227" y="26320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2" name="Oval 101"/>
            <p:cNvSpPr/>
            <p:nvPr/>
          </p:nvSpPr>
          <p:spPr bwMode="auto">
            <a:xfrm>
              <a:off x="7576289" y="584102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3" name="Oval 102"/>
            <p:cNvSpPr/>
            <p:nvPr/>
          </p:nvSpPr>
          <p:spPr bwMode="auto">
            <a:xfrm>
              <a:off x="7963661" y="4782448"/>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4" name="Oval 103"/>
            <p:cNvSpPr/>
            <p:nvPr/>
          </p:nvSpPr>
          <p:spPr bwMode="auto">
            <a:xfrm>
              <a:off x="7543985" y="4684042"/>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5" name="Oval 104"/>
            <p:cNvSpPr/>
            <p:nvPr/>
          </p:nvSpPr>
          <p:spPr bwMode="auto">
            <a:xfrm>
              <a:off x="8318632" y="4867816"/>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6" name="Oval 105"/>
            <p:cNvSpPr/>
            <p:nvPr/>
          </p:nvSpPr>
          <p:spPr bwMode="auto">
            <a:xfrm>
              <a:off x="7673874" y="517953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07" name="Oval 106"/>
            <p:cNvSpPr/>
            <p:nvPr/>
          </p:nvSpPr>
          <p:spPr bwMode="auto">
            <a:xfrm>
              <a:off x="8249456" y="5589465"/>
              <a:ext cx="129889" cy="98406"/>
            </a:xfrm>
            <a:prstGeom prst="ellipse">
              <a:avLst/>
            </a:prstGeom>
            <a:solidFill>
              <a:schemeClr val="accent6">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grpSp>
        <p:nvGrpSpPr>
          <p:cNvPr id="146" name="Group 145"/>
          <p:cNvGrpSpPr/>
          <p:nvPr/>
        </p:nvGrpSpPr>
        <p:grpSpPr>
          <a:xfrm>
            <a:off x="4226800" y="1767040"/>
            <a:ext cx="3917715" cy="4397214"/>
            <a:chOff x="4921337" y="1952259"/>
            <a:chExt cx="3917715" cy="4397214"/>
          </a:xfrm>
          <a:solidFill>
            <a:srgbClr val="FF0000"/>
          </a:solidFill>
        </p:grpSpPr>
        <p:sp>
          <p:nvSpPr>
            <p:cNvPr id="114" name="Oval 113"/>
            <p:cNvSpPr/>
            <p:nvPr/>
          </p:nvSpPr>
          <p:spPr bwMode="auto">
            <a:xfrm>
              <a:off x="6872412" y="49521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5" name="Oval 114"/>
            <p:cNvSpPr/>
            <p:nvPr/>
          </p:nvSpPr>
          <p:spPr bwMode="auto">
            <a:xfrm>
              <a:off x="6987581"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6" name="Oval 115"/>
            <p:cNvSpPr/>
            <p:nvPr/>
          </p:nvSpPr>
          <p:spPr bwMode="auto">
            <a:xfrm>
              <a:off x="8334084"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7" name="Oval 116"/>
            <p:cNvSpPr/>
            <p:nvPr/>
          </p:nvSpPr>
          <p:spPr bwMode="auto">
            <a:xfrm>
              <a:off x="7914408" y="38504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8" name="Oval 117"/>
            <p:cNvSpPr/>
            <p:nvPr/>
          </p:nvSpPr>
          <p:spPr bwMode="auto">
            <a:xfrm>
              <a:off x="8596450" y="444437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19" name="Oval 118"/>
            <p:cNvSpPr/>
            <p:nvPr/>
          </p:nvSpPr>
          <p:spPr bwMode="auto">
            <a:xfrm>
              <a:off x="8044297" y="434597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0" name="Oval 119"/>
            <p:cNvSpPr/>
            <p:nvPr/>
          </p:nvSpPr>
          <p:spPr bwMode="auto">
            <a:xfrm>
              <a:off x="7277095" y="394888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1" name="Oval 120"/>
            <p:cNvSpPr/>
            <p:nvPr/>
          </p:nvSpPr>
          <p:spPr bwMode="auto">
            <a:xfrm>
              <a:off x="4921337" y="41057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2" name="Oval 121"/>
            <p:cNvSpPr/>
            <p:nvPr/>
          </p:nvSpPr>
          <p:spPr bwMode="auto">
            <a:xfrm>
              <a:off x="5036506"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3" name="Oval 122"/>
            <p:cNvSpPr/>
            <p:nvPr/>
          </p:nvSpPr>
          <p:spPr bwMode="auto">
            <a:xfrm>
              <a:off x="6383009"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4" name="Oval 123"/>
            <p:cNvSpPr/>
            <p:nvPr/>
          </p:nvSpPr>
          <p:spPr bwMode="auto">
            <a:xfrm>
              <a:off x="5472329" y="62510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5" name="Oval 124"/>
            <p:cNvSpPr/>
            <p:nvPr/>
          </p:nvSpPr>
          <p:spPr bwMode="auto">
            <a:xfrm>
              <a:off x="5145018" y="579386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6" name="Oval 125"/>
            <p:cNvSpPr/>
            <p:nvPr/>
          </p:nvSpPr>
          <p:spPr bwMode="auto">
            <a:xfrm>
              <a:off x="5963333" y="300402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7" name="Oval 126"/>
            <p:cNvSpPr/>
            <p:nvPr/>
          </p:nvSpPr>
          <p:spPr bwMode="auto">
            <a:xfrm>
              <a:off x="6645375" y="359792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8" name="Oval 127"/>
            <p:cNvSpPr/>
            <p:nvPr/>
          </p:nvSpPr>
          <p:spPr bwMode="auto">
            <a:xfrm>
              <a:off x="5782331" y="5917154"/>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29" name="Oval 128"/>
            <p:cNvSpPr/>
            <p:nvPr/>
          </p:nvSpPr>
          <p:spPr bwMode="auto">
            <a:xfrm>
              <a:off x="6334484" y="56366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0" name="Oval 129"/>
            <p:cNvSpPr/>
            <p:nvPr/>
          </p:nvSpPr>
          <p:spPr bwMode="auto">
            <a:xfrm>
              <a:off x="6093222" y="349952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1" name="Oval 130"/>
            <p:cNvSpPr/>
            <p:nvPr/>
          </p:nvSpPr>
          <p:spPr bwMode="auto">
            <a:xfrm>
              <a:off x="5326020" y="455870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2" name="Oval 131"/>
            <p:cNvSpPr/>
            <p:nvPr/>
          </p:nvSpPr>
          <p:spPr bwMode="auto">
            <a:xfrm>
              <a:off x="6129844" y="5966357"/>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3" name="Oval 132"/>
            <p:cNvSpPr/>
            <p:nvPr/>
          </p:nvSpPr>
          <p:spPr bwMode="auto">
            <a:xfrm>
              <a:off x="5326020" y="310243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4" name="Oval 133"/>
            <p:cNvSpPr/>
            <p:nvPr/>
          </p:nvSpPr>
          <p:spPr bwMode="auto">
            <a:xfrm>
              <a:off x="7654919" y="357838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5" name="Oval 134"/>
            <p:cNvSpPr/>
            <p:nvPr/>
          </p:nvSpPr>
          <p:spPr bwMode="auto">
            <a:xfrm>
              <a:off x="7149011" y="322041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6" name="Oval 135"/>
            <p:cNvSpPr/>
            <p:nvPr/>
          </p:nvSpPr>
          <p:spPr bwMode="auto">
            <a:xfrm>
              <a:off x="7964921" y="3244476"/>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7" name="Oval 136"/>
            <p:cNvSpPr/>
            <p:nvPr/>
          </p:nvSpPr>
          <p:spPr bwMode="auto">
            <a:xfrm>
              <a:off x="8517074" y="296399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8" name="Oval 137"/>
            <p:cNvSpPr/>
            <p:nvPr/>
          </p:nvSpPr>
          <p:spPr bwMode="auto">
            <a:xfrm>
              <a:off x="7197719" y="3367763"/>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39" name="Oval 138"/>
            <p:cNvSpPr/>
            <p:nvPr/>
          </p:nvSpPr>
          <p:spPr bwMode="auto">
            <a:xfrm>
              <a:off x="8312434" y="329367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0" name="Oval 139"/>
            <p:cNvSpPr/>
            <p:nvPr/>
          </p:nvSpPr>
          <p:spPr bwMode="auto">
            <a:xfrm>
              <a:off x="7100294"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1" name="Oval 140"/>
            <p:cNvSpPr/>
            <p:nvPr/>
          </p:nvSpPr>
          <p:spPr bwMode="auto">
            <a:xfrm>
              <a:off x="8446797"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2" name="Oval 141"/>
            <p:cNvSpPr/>
            <p:nvPr/>
          </p:nvSpPr>
          <p:spPr bwMode="auto">
            <a:xfrm>
              <a:off x="8027121" y="1952259"/>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3" name="Oval 142"/>
            <p:cNvSpPr/>
            <p:nvPr/>
          </p:nvSpPr>
          <p:spPr bwMode="auto">
            <a:xfrm>
              <a:off x="8709163" y="2546158"/>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4" name="Oval 143"/>
            <p:cNvSpPr/>
            <p:nvPr/>
          </p:nvSpPr>
          <p:spPr bwMode="auto">
            <a:xfrm>
              <a:off x="8157010" y="2447752"/>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45" name="Oval 144"/>
            <p:cNvSpPr/>
            <p:nvPr/>
          </p:nvSpPr>
          <p:spPr bwMode="auto">
            <a:xfrm>
              <a:off x="7389808" y="2050665"/>
              <a:ext cx="129889" cy="98406"/>
            </a:xfrm>
            <a:prstGeom prst="ellips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grpSp>
      <p:cxnSp>
        <p:nvCxnSpPr>
          <p:cNvPr id="151" name="Straight Arrow Connector 150"/>
          <p:cNvCxnSpPr/>
          <p:nvPr/>
        </p:nvCxnSpPr>
        <p:spPr>
          <a:xfrm flipH="1">
            <a:off x="5080092" y="1700030"/>
            <a:ext cx="52356" cy="58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Rounded Rectangle 151"/>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154"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Alternative Points</a:t>
            </a:r>
            <a:endParaRPr lang="en-US" sz="1800" b="1" i="1" dirty="0" smtClean="0">
              <a:latin typeface="Times New Roman"/>
              <a:cs typeface="Times New Roman"/>
            </a:endParaRPr>
          </a:p>
        </p:txBody>
      </p:sp>
      <p:sp>
        <p:nvSpPr>
          <p:cNvPr id="155" name="Rectangle 154"/>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sp>
        <p:nvSpPr>
          <p:cNvPr id="156" name="Content Placeholder 2"/>
          <p:cNvSpPr>
            <a:spLocks noGrp="1"/>
          </p:cNvSpPr>
          <p:nvPr>
            <p:ph idx="1"/>
          </p:nvPr>
        </p:nvSpPr>
        <p:spPr>
          <a:xfrm>
            <a:off x="0" y="1124533"/>
            <a:ext cx="4061428" cy="5471000"/>
          </a:xfrm>
        </p:spPr>
        <p:txBody>
          <a:bodyPr>
            <a:noAutofit/>
          </a:bodyPr>
          <a:lstStyle/>
          <a:p>
            <a:r>
              <a:rPr lang="en-US" sz="2000" i="1" dirty="0">
                <a:latin typeface="Times New Roman"/>
                <a:cs typeface="Times New Roman"/>
              </a:rPr>
              <a:t>Gen </a:t>
            </a:r>
            <a:r>
              <a:rPr lang="en-US" sz="2000" dirty="0"/>
              <a:t>supports a family </a:t>
            </a:r>
            <a:r>
              <a:rPr lang="en-US" sz="2000" i="1" dirty="0">
                <a:latin typeface="Times New Roman"/>
                <a:cs typeface="Times New Roman"/>
              </a:rPr>
              <a:t>V</a:t>
            </a:r>
          </a:p>
          <a:p>
            <a:endParaRPr lang="en-US" sz="2000" i="1" dirty="0">
              <a:latin typeface="Times New Roman"/>
              <a:cs typeface="Times New Roman"/>
            </a:endParaRPr>
          </a:p>
          <a:p>
            <a:r>
              <a:rPr lang="en-US" sz="2000" dirty="0" smtClean="0">
                <a:latin typeface="Calibri"/>
                <a:cs typeface="Calibri"/>
              </a:rPr>
              <a:t>Build </a:t>
            </a:r>
            <a:r>
              <a:rPr lang="en-US" sz="2000" i="1" dirty="0" smtClean="0">
                <a:latin typeface="Times New Roman"/>
                <a:cs typeface="Times New Roman"/>
              </a:rPr>
              <a:t>V</a:t>
            </a:r>
            <a:r>
              <a:rPr lang="en-US" sz="2000" dirty="0" smtClean="0">
                <a:latin typeface="Calibri"/>
                <a:cs typeface="Calibri"/>
              </a:rPr>
              <a:t> with many colors at all </a:t>
            </a:r>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latin typeface="Arial"/>
                <a:cs typeface="Arial"/>
              </a:rPr>
              <a:t>,</a:t>
            </a:r>
            <a:br>
              <a:rPr lang="en-US" sz="2000" dirty="0" smtClean="0">
                <a:latin typeface="Arial"/>
                <a:cs typeface="Arial"/>
              </a:rPr>
            </a:br>
            <a:r>
              <a:rPr lang="en-US" sz="2000" dirty="0" smtClean="0">
                <a:latin typeface="Calibri"/>
                <a:cs typeface="Calibri"/>
              </a:rPr>
              <a:t>colors </a:t>
            </a:r>
            <a:r>
              <a:rPr lang="en-US" sz="2000" dirty="0">
                <a:latin typeface="Calibri"/>
                <a:cs typeface="Calibri"/>
              </a:rPr>
              <a:t>intersect at one </a:t>
            </a:r>
            <a:r>
              <a:rPr lang="en-US" sz="2000" dirty="0" smtClean="0">
                <a:latin typeface="Calibri"/>
                <a:cs typeface="Calibri"/>
              </a:rPr>
              <a:t>point</a:t>
            </a:r>
            <a:endParaRPr lang="en-US" sz="2000" i="1" dirty="0" smtClean="0">
              <a:latin typeface="Calibri"/>
              <a:cs typeface="Calibri"/>
            </a:endParaRPr>
          </a:p>
          <a:p>
            <a:endParaRPr lang="en-US" sz="2000" i="1" dirty="0">
              <a:latin typeface="Times New Roman"/>
              <a:cs typeface="Times New Roman"/>
            </a:endParaRPr>
          </a:p>
          <a:p>
            <a:r>
              <a:rPr lang="en-US" sz="2000" i="1" dirty="0" smtClean="0">
                <a:latin typeface="Times New Roman"/>
                <a:cs typeface="Times New Roman"/>
              </a:rPr>
              <a:t>Gen </a:t>
            </a:r>
            <a:r>
              <a:rPr lang="en-US" sz="2000" dirty="0">
                <a:cs typeface="Arial"/>
              </a:rPr>
              <a:t>receives sample </a:t>
            </a:r>
            <a:r>
              <a:rPr lang="en-US" sz="2000" i="1" dirty="0">
                <a:latin typeface="Times New Roman"/>
                <a:cs typeface="Times New Roman"/>
              </a:rPr>
              <a:t>w</a:t>
            </a:r>
            <a:r>
              <a:rPr lang="en-US" sz="2000" baseline="-25000" dirty="0">
                <a:latin typeface="Times New Roman"/>
                <a:cs typeface="Times New Roman"/>
              </a:rPr>
              <a:t>0</a:t>
            </a:r>
          </a:p>
          <a:p>
            <a:pPr lvl="1"/>
            <a:r>
              <a:rPr lang="en-US" sz="1600" dirty="0">
                <a:latin typeface="Calibri"/>
                <a:cs typeface="Calibri"/>
              </a:rPr>
              <a:t>Does not know what distribution it is being asked to correct</a:t>
            </a:r>
            <a:endParaRPr lang="en-US" sz="1600" i="1" dirty="0">
              <a:latin typeface="Calibri"/>
              <a:cs typeface="Calibri"/>
            </a:endParaRPr>
          </a:p>
          <a:p>
            <a:endParaRPr lang="en-US" sz="2000" i="1" dirty="0">
              <a:latin typeface="Times New Roman"/>
              <a:cs typeface="Times New Roman"/>
            </a:endParaRPr>
          </a:p>
          <a:p>
            <a:r>
              <a:rPr lang="en-US" sz="2000" i="1" dirty="0">
                <a:latin typeface="Times New Roman"/>
                <a:cs typeface="Times New Roman"/>
              </a:rPr>
              <a:t>Gen </a:t>
            </a:r>
            <a:r>
              <a:rPr lang="en-US" sz="2000" dirty="0">
                <a:cs typeface="Calibri"/>
              </a:rPr>
              <a:t>selects viable </a:t>
            </a:r>
            <a:r>
              <a:rPr lang="en-US" sz="2000" i="1" dirty="0">
                <a:latin typeface="Times New Roman"/>
                <a:cs typeface="Times New Roman"/>
              </a:rPr>
              <a:t>w*</a:t>
            </a:r>
          </a:p>
          <a:p>
            <a:pPr lvl="1"/>
            <a:r>
              <a:rPr lang="en-US" sz="1600" dirty="0">
                <a:latin typeface="Calibri"/>
                <a:cs typeface="Calibri"/>
              </a:rPr>
              <a:t>Number of viable points is limited </a:t>
            </a:r>
          </a:p>
          <a:p>
            <a:endParaRPr lang="en-US" sz="2000" dirty="0">
              <a:latin typeface="Arial"/>
              <a:cs typeface="Arial"/>
            </a:endParaRPr>
          </a:p>
          <a:p>
            <a:r>
              <a:rPr lang="en-US" sz="2000" dirty="0" smtClean="0">
                <a:latin typeface="Calibri"/>
                <a:cs typeface="Calibri"/>
              </a:rPr>
              <a:t>Adversary </a:t>
            </a:r>
            <a:r>
              <a:rPr lang="en-US" sz="2000" dirty="0">
                <a:latin typeface="Calibri"/>
                <a:cs typeface="Calibri"/>
              </a:rPr>
              <a:t>can search among viable points of a given color</a:t>
            </a:r>
            <a:endParaRPr lang="en-US" sz="2000" i="1" dirty="0">
              <a:latin typeface="Calibri"/>
              <a:cs typeface="Calibri"/>
            </a:endParaRPr>
          </a:p>
        </p:txBody>
      </p:sp>
    </p:spTree>
    <p:extLst>
      <p:ext uri="{BB962C8B-B14F-4D97-AF65-F5344CB8AC3E}">
        <p14:creationId xmlns:p14="http://schemas.microsoft.com/office/powerpoint/2010/main" val="2797764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1"/>
                                        </p:tgtEl>
                                        <p:attrNameLst>
                                          <p:attrName>style.visibility</p:attrName>
                                        </p:attrNameLst>
                                      </p:cBhvr>
                                      <p:to>
                                        <p:strVal val="visible"/>
                                      </p:to>
                                    </p:set>
                                    <p:animEffect transition="in" filter="fade">
                                      <p:cBhvr>
                                        <p:cTn id="9" dur="500"/>
                                        <p:tgtEl>
                                          <p:spTgt spid="15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3"/>
                                        </p:tgtEl>
                                      </p:cBhvr>
                                    </p:animEffect>
                                    <p:set>
                                      <p:cBhvr>
                                        <p:cTn id="17" dur="1" fill="hold">
                                          <p:stCondLst>
                                            <p:cond delay="499"/>
                                          </p:stCondLst>
                                        </p:cTn>
                                        <p:tgtEl>
                                          <p:spTgt spid="113"/>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6"/>
                                        </p:tgtEl>
                                      </p:cBhvr>
                                    </p:animEffect>
                                    <p:set>
                                      <p:cBhvr>
                                        <p:cTn id="20" dur="1" fill="hold">
                                          <p:stCondLst>
                                            <p:cond delay="499"/>
                                          </p:stCondLst>
                                        </p:cTn>
                                        <p:tgtEl>
                                          <p:spTgt spid="14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2"/>
                                        </p:tgtEl>
                                      </p:cBhvr>
                                    </p:animEffect>
                                    <p:set>
                                      <p:cBhvr>
                                        <p:cTn id="23"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rot="5400000">
            <a:off x="6524686" y="-19804"/>
            <a:ext cx="304275" cy="4881721"/>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 name="TextBox 3"/>
          <p:cNvSpPr txBox="1"/>
          <p:nvPr/>
        </p:nvSpPr>
        <p:spPr>
          <a:xfrm>
            <a:off x="4158400" y="1229174"/>
            <a:ext cx="415498" cy="369332"/>
          </a:xfrm>
          <a:prstGeom prst="rect">
            <a:avLst/>
          </a:prstGeom>
          <a:noFill/>
        </p:spPr>
        <p:txBody>
          <a:bodyPr wrap="none" rtlCol="0">
            <a:spAutoFit/>
          </a:bodyPr>
          <a:lstStyle/>
          <a:p>
            <a:r>
              <a:rPr lang="en-US" dirty="0" smtClean="0">
                <a:latin typeface="Handwriting - Dakota"/>
                <a:cs typeface="Handwriting - Dakota"/>
              </a:rPr>
              <a:t>M</a:t>
            </a:r>
            <a:endParaRPr lang="en-US" dirty="0">
              <a:latin typeface="Handwriting - Dakota"/>
              <a:cs typeface="Handwriting - Dakota"/>
            </a:endParaRPr>
          </a:p>
        </p:txBody>
      </p:sp>
      <p:sp>
        <p:nvSpPr>
          <p:cNvPr id="70" name="Oval 69"/>
          <p:cNvSpPr/>
          <p:nvPr/>
        </p:nvSpPr>
        <p:spPr bwMode="auto">
          <a:xfrm>
            <a:off x="6947894"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3" name="Oval 72"/>
          <p:cNvSpPr/>
          <p:nvPr/>
        </p:nvSpPr>
        <p:spPr bwMode="auto">
          <a:xfrm>
            <a:off x="8556763" y="2393758"/>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74" name="Oval 73"/>
          <p:cNvSpPr/>
          <p:nvPr/>
        </p:nvSpPr>
        <p:spPr bwMode="auto">
          <a:xfrm>
            <a:off x="8004610" y="2295352"/>
            <a:ext cx="129889" cy="98406"/>
          </a:xfrm>
          <a:prstGeom prst="ellipse">
            <a:avLst/>
          </a:prstGeom>
          <a:solidFill>
            <a:srgbClr val="FFFF00"/>
          </a:solidFill>
          <a:ln w="1270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152" name="Rectangle 36"/>
          <p:cNvSpPr>
            <a:spLocks noChangeArrowheads="1"/>
          </p:cNvSpPr>
          <p:nvPr/>
        </p:nvSpPr>
        <p:spPr bwMode="auto">
          <a:xfrm>
            <a:off x="5594914" y="3174796"/>
            <a:ext cx="2031840" cy="85367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Adversary’s search space</a:t>
            </a:r>
            <a:endParaRPr lang="en-US" sz="1800" b="1" i="1" dirty="0" smtClean="0">
              <a:latin typeface="Times New Roman"/>
              <a:cs typeface="Times New Roman"/>
            </a:endParaRPr>
          </a:p>
        </p:txBody>
      </p:sp>
      <p:cxnSp>
        <p:nvCxnSpPr>
          <p:cNvPr id="153" name="Straight Arrow Connector 152"/>
          <p:cNvCxnSpPr>
            <a:stCxn id="152" idx="0"/>
            <a:endCxn id="73" idx="3"/>
          </p:cNvCxnSpPr>
          <p:nvPr/>
        </p:nvCxnSpPr>
        <p:spPr>
          <a:xfrm flipV="1">
            <a:off x="6610834" y="2477753"/>
            <a:ext cx="1964951" cy="69704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52" idx="0"/>
            <a:endCxn id="74" idx="3"/>
          </p:cNvCxnSpPr>
          <p:nvPr/>
        </p:nvCxnSpPr>
        <p:spPr>
          <a:xfrm flipV="1">
            <a:off x="6610834" y="2379347"/>
            <a:ext cx="1412798" cy="7954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52" idx="0"/>
            <a:endCxn id="70" idx="4"/>
          </p:cNvCxnSpPr>
          <p:nvPr/>
        </p:nvCxnSpPr>
        <p:spPr>
          <a:xfrm flipV="1">
            <a:off x="6610834" y="2393758"/>
            <a:ext cx="402005" cy="78103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36"/>
          <p:cNvSpPr>
            <a:spLocks noChangeArrowheads="1"/>
          </p:cNvSpPr>
          <p:nvPr/>
        </p:nvSpPr>
        <p:spPr bwMode="auto">
          <a:xfrm>
            <a:off x="4470400" y="4863259"/>
            <a:ext cx="3884239" cy="132298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i="1" dirty="0" smtClean="0">
                <a:latin typeface="Times New Roman"/>
                <a:cs typeface="Times New Roman"/>
              </a:rPr>
              <a:t>Gen</a:t>
            </a:r>
            <a:r>
              <a:rPr lang="en-US" sz="1800" b="1" dirty="0" smtClean="0">
                <a:latin typeface="Arial"/>
                <a:cs typeface="Arial"/>
              </a:rPr>
              <a:t> must choose viable points without knowing the color, </a:t>
            </a:r>
            <a:br>
              <a:rPr lang="en-US" sz="1800" b="1" dirty="0" smtClean="0">
                <a:latin typeface="Arial"/>
                <a:cs typeface="Arial"/>
              </a:rPr>
            </a:br>
            <a:r>
              <a:rPr lang="en-US" sz="1800" b="1" dirty="0" smtClean="0">
                <a:latin typeface="Arial"/>
                <a:cs typeface="Arial"/>
              </a:rPr>
              <a:t/>
            </a:r>
            <a:br>
              <a:rPr lang="en-US" sz="1800" b="1" dirty="0" smtClean="0">
                <a:latin typeface="Arial"/>
                <a:cs typeface="Arial"/>
              </a:rPr>
            </a:br>
            <a:r>
              <a:rPr lang="en-US" sz="1800" b="1" dirty="0" smtClean="0">
                <a:latin typeface="Arial"/>
                <a:cs typeface="Arial"/>
              </a:rPr>
              <a:t>Few viable points of each color</a:t>
            </a:r>
            <a:endParaRPr lang="en-US" sz="1800" b="1" i="1" dirty="0" smtClean="0">
              <a:latin typeface="Times New Roman"/>
              <a:cs typeface="Times New Roman"/>
            </a:endParaRPr>
          </a:p>
        </p:txBody>
      </p:sp>
      <p:sp>
        <p:nvSpPr>
          <p:cNvPr id="23" name="Rounded Rectangle 22"/>
          <p:cNvSpPr/>
          <p:nvPr/>
        </p:nvSpPr>
        <p:spPr>
          <a:xfrm>
            <a:off x="4229161" y="1338146"/>
            <a:ext cx="4901609" cy="5071204"/>
          </a:xfrm>
          <a:prstGeom prst="roundRect">
            <a:avLst>
              <a:gd name="adj" fmla="val 1081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36"/>
          <p:cNvSpPr>
            <a:spLocks noChangeArrowheads="1"/>
          </p:cNvSpPr>
          <p:nvPr/>
        </p:nvSpPr>
        <p:spPr bwMode="auto">
          <a:xfrm>
            <a:off x="6156901" y="475659"/>
            <a:ext cx="2973869" cy="98932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Adversary knows what color be provided</a:t>
            </a:r>
            <a:endParaRPr lang="en-US" sz="1800" b="1" i="1" dirty="0" smtClean="0">
              <a:latin typeface="Times New Roman"/>
              <a:cs typeface="Times New Roman"/>
            </a:endParaRPr>
          </a:p>
        </p:txBody>
      </p:sp>
      <p:sp>
        <p:nvSpPr>
          <p:cNvPr id="150" name="Rectangle 36"/>
          <p:cNvSpPr>
            <a:spLocks noChangeArrowheads="1"/>
          </p:cNvSpPr>
          <p:nvPr/>
        </p:nvSpPr>
        <p:spPr bwMode="auto">
          <a:xfrm>
            <a:off x="4179368" y="833120"/>
            <a:ext cx="1906159" cy="86691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1800" b="1" dirty="0" smtClean="0">
                <a:latin typeface="Arial"/>
                <a:cs typeface="Arial"/>
              </a:rPr>
              <a:t>Alternative </a:t>
            </a:r>
            <a:r>
              <a:rPr lang="en-US" b="1" dirty="0" smtClean="0">
                <a:latin typeface="Arial"/>
                <a:cs typeface="Arial"/>
              </a:rPr>
              <a:t>Points</a:t>
            </a:r>
            <a:endParaRPr lang="en-US" sz="1800" b="1" i="1" dirty="0" smtClean="0">
              <a:latin typeface="Times New Roman"/>
              <a:cs typeface="Times New Roman"/>
            </a:endParaRPr>
          </a:p>
        </p:txBody>
      </p:sp>
      <p:sp>
        <p:nvSpPr>
          <p:cNvPr id="20" name="Rectangle 19"/>
          <p:cNvSpPr/>
          <p:nvPr/>
        </p:nvSpPr>
        <p:spPr>
          <a:xfrm>
            <a:off x="6790917" y="1912854"/>
            <a:ext cx="443626" cy="369332"/>
          </a:xfrm>
          <a:prstGeom prst="rect">
            <a:avLst/>
          </a:prstGeom>
        </p:spPr>
        <p:txBody>
          <a:bodyPr wrap="none">
            <a:spAutoFit/>
          </a:bodyPr>
          <a:lstStyle/>
          <a:p>
            <a:r>
              <a:rPr lang="en-US" i="1" dirty="0">
                <a:latin typeface="Times New Roman"/>
                <a:cs typeface="Times New Roman"/>
              </a:rPr>
              <a:t>w</a:t>
            </a:r>
            <a:r>
              <a:rPr lang="en-US" baseline="-25000" dirty="0">
                <a:latin typeface="Times New Roman"/>
                <a:cs typeface="Times New Roman"/>
              </a:rPr>
              <a:t>0</a:t>
            </a:r>
            <a:endParaRPr lang="en-US" dirty="0"/>
          </a:p>
        </p:txBody>
      </p:sp>
      <p:cxnSp>
        <p:nvCxnSpPr>
          <p:cNvPr id="17" name="Straight Arrow Connector 16"/>
          <p:cNvCxnSpPr/>
          <p:nvPr/>
        </p:nvCxnSpPr>
        <p:spPr>
          <a:xfrm flipH="1">
            <a:off x="5080092" y="1700030"/>
            <a:ext cx="52356" cy="58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Content Placeholder 2"/>
          <p:cNvSpPr>
            <a:spLocks noGrp="1"/>
          </p:cNvSpPr>
          <p:nvPr>
            <p:ph idx="1"/>
          </p:nvPr>
        </p:nvSpPr>
        <p:spPr>
          <a:xfrm>
            <a:off x="0" y="1124533"/>
            <a:ext cx="4061428" cy="5471000"/>
          </a:xfrm>
        </p:spPr>
        <p:txBody>
          <a:bodyPr>
            <a:noAutofit/>
          </a:bodyPr>
          <a:lstStyle/>
          <a:p>
            <a:r>
              <a:rPr lang="en-US" sz="2000" i="1" dirty="0">
                <a:latin typeface="Times New Roman"/>
                <a:cs typeface="Times New Roman"/>
              </a:rPr>
              <a:t>Gen </a:t>
            </a:r>
            <a:r>
              <a:rPr lang="en-US" sz="2000" dirty="0"/>
              <a:t>supports a family </a:t>
            </a:r>
            <a:r>
              <a:rPr lang="en-US" sz="2000" i="1" dirty="0">
                <a:latin typeface="Times New Roman"/>
                <a:cs typeface="Times New Roman"/>
              </a:rPr>
              <a:t>V</a:t>
            </a:r>
          </a:p>
          <a:p>
            <a:endParaRPr lang="en-US" sz="2000" i="1" dirty="0">
              <a:latin typeface="Times New Roman"/>
              <a:cs typeface="Times New Roman"/>
            </a:endParaRPr>
          </a:p>
          <a:p>
            <a:r>
              <a:rPr lang="en-US" sz="2000" dirty="0" smtClean="0">
                <a:latin typeface="Calibri"/>
                <a:cs typeface="Calibri"/>
              </a:rPr>
              <a:t>Build </a:t>
            </a:r>
            <a:r>
              <a:rPr lang="en-US" sz="2000" i="1" dirty="0" smtClean="0">
                <a:latin typeface="Times New Roman"/>
                <a:cs typeface="Times New Roman"/>
              </a:rPr>
              <a:t>V</a:t>
            </a:r>
            <a:r>
              <a:rPr lang="en-US" sz="2000" dirty="0" smtClean="0">
                <a:latin typeface="Calibri"/>
                <a:cs typeface="Calibri"/>
              </a:rPr>
              <a:t> with many colors at all </a:t>
            </a:r>
            <a:r>
              <a:rPr lang="en-US" sz="2000" i="1" dirty="0" smtClean="0">
                <a:latin typeface="Times New Roman"/>
                <a:cs typeface="Times New Roman"/>
              </a:rPr>
              <a:t>w</a:t>
            </a:r>
            <a:r>
              <a:rPr lang="en-US" sz="2000" baseline="-25000" dirty="0" smtClean="0">
                <a:latin typeface="Times New Roman"/>
                <a:cs typeface="Times New Roman"/>
              </a:rPr>
              <a:t>0</a:t>
            </a:r>
            <a:r>
              <a:rPr lang="en-US" sz="2000" dirty="0" smtClean="0">
                <a:latin typeface="Arial"/>
                <a:cs typeface="Arial"/>
              </a:rPr>
              <a:t>,</a:t>
            </a:r>
            <a:br>
              <a:rPr lang="en-US" sz="2000" dirty="0" smtClean="0">
                <a:latin typeface="Arial"/>
                <a:cs typeface="Arial"/>
              </a:rPr>
            </a:br>
            <a:r>
              <a:rPr lang="en-US" sz="2000" dirty="0" smtClean="0">
                <a:latin typeface="Calibri"/>
                <a:cs typeface="Calibri"/>
              </a:rPr>
              <a:t>colors </a:t>
            </a:r>
            <a:r>
              <a:rPr lang="en-US" sz="2000" dirty="0">
                <a:latin typeface="Calibri"/>
                <a:cs typeface="Calibri"/>
              </a:rPr>
              <a:t>intersect at one </a:t>
            </a:r>
            <a:r>
              <a:rPr lang="en-US" sz="2000" dirty="0" smtClean="0">
                <a:latin typeface="Calibri"/>
                <a:cs typeface="Calibri"/>
              </a:rPr>
              <a:t>point</a:t>
            </a:r>
            <a:endParaRPr lang="en-US" sz="2000" i="1" dirty="0" smtClean="0">
              <a:latin typeface="Calibri"/>
              <a:cs typeface="Calibri"/>
            </a:endParaRPr>
          </a:p>
          <a:p>
            <a:endParaRPr lang="en-US" sz="2000" i="1" dirty="0">
              <a:latin typeface="Times New Roman"/>
              <a:cs typeface="Times New Roman"/>
            </a:endParaRPr>
          </a:p>
          <a:p>
            <a:r>
              <a:rPr lang="en-US" sz="2000" i="1" dirty="0" smtClean="0">
                <a:latin typeface="Times New Roman"/>
                <a:cs typeface="Times New Roman"/>
              </a:rPr>
              <a:t>Gen </a:t>
            </a:r>
            <a:r>
              <a:rPr lang="en-US" sz="2000" dirty="0">
                <a:cs typeface="Arial"/>
              </a:rPr>
              <a:t>receives sample </a:t>
            </a:r>
            <a:r>
              <a:rPr lang="en-US" sz="2000" i="1" dirty="0">
                <a:latin typeface="Times New Roman"/>
                <a:cs typeface="Times New Roman"/>
              </a:rPr>
              <a:t>w</a:t>
            </a:r>
            <a:r>
              <a:rPr lang="en-US" sz="2000" baseline="-25000" dirty="0">
                <a:latin typeface="Times New Roman"/>
                <a:cs typeface="Times New Roman"/>
              </a:rPr>
              <a:t>0</a:t>
            </a:r>
          </a:p>
          <a:p>
            <a:pPr lvl="1"/>
            <a:r>
              <a:rPr lang="en-US" sz="1600" dirty="0">
                <a:latin typeface="Calibri"/>
                <a:cs typeface="Calibri"/>
              </a:rPr>
              <a:t>Does not know what distribution it is being asked to correct</a:t>
            </a:r>
            <a:endParaRPr lang="en-US" sz="1600" i="1" dirty="0">
              <a:latin typeface="Calibri"/>
              <a:cs typeface="Calibri"/>
            </a:endParaRPr>
          </a:p>
          <a:p>
            <a:endParaRPr lang="en-US" sz="2000" i="1" dirty="0">
              <a:latin typeface="Times New Roman"/>
              <a:cs typeface="Times New Roman"/>
            </a:endParaRPr>
          </a:p>
          <a:p>
            <a:r>
              <a:rPr lang="en-US" sz="2000" i="1" dirty="0">
                <a:latin typeface="Times New Roman"/>
                <a:cs typeface="Times New Roman"/>
              </a:rPr>
              <a:t>Gen </a:t>
            </a:r>
            <a:r>
              <a:rPr lang="en-US" sz="2000" dirty="0">
                <a:cs typeface="Calibri"/>
              </a:rPr>
              <a:t>selects viable </a:t>
            </a:r>
            <a:r>
              <a:rPr lang="en-US" sz="2000" i="1" dirty="0">
                <a:latin typeface="Times New Roman"/>
                <a:cs typeface="Times New Roman"/>
              </a:rPr>
              <a:t>w*</a:t>
            </a:r>
          </a:p>
          <a:p>
            <a:pPr lvl="1"/>
            <a:r>
              <a:rPr lang="en-US" sz="1600" dirty="0">
                <a:latin typeface="Calibri"/>
                <a:cs typeface="Calibri"/>
              </a:rPr>
              <a:t>Number of viable points is limited </a:t>
            </a:r>
          </a:p>
          <a:p>
            <a:endParaRPr lang="en-US" sz="2000" dirty="0">
              <a:latin typeface="Arial"/>
              <a:cs typeface="Arial"/>
            </a:endParaRPr>
          </a:p>
          <a:p>
            <a:r>
              <a:rPr lang="en-US" sz="2000" dirty="0" smtClean="0">
                <a:latin typeface="Calibri"/>
                <a:cs typeface="Calibri"/>
              </a:rPr>
              <a:t>Adversary </a:t>
            </a:r>
            <a:r>
              <a:rPr lang="en-US" sz="2000" dirty="0">
                <a:latin typeface="Calibri"/>
                <a:cs typeface="Calibri"/>
              </a:rPr>
              <a:t>can search among viable points of a given color</a:t>
            </a:r>
            <a:endParaRPr lang="en-US" sz="2000" i="1" dirty="0">
              <a:latin typeface="Calibri"/>
              <a:cs typeface="Calibri"/>
            </a:endParaRPr>
          </a:p>
        </p:txBody>
      </p:sp>
    </p:spTree>
    <p:extLst>
      <p:ext uri="{BB962C8B-B14F-4D97-AF65-F5344CB8AC3E}">
        <p14:creationId xmlns:p14="http://schemas.microsoft.com/office/powerpoint/2010/main" val="77799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802"/>
            <a:ext cx="8229600" cy="1143000"/>
          </a:xfrm>
        </p:spPr>
        <p:txBody>
          <a:bodyPr>
            <a:normAutofit/>
          </a:bodyPr>
          <a:lstStyle/>
          <a:p>
            <a:r>
              <a:rPr lang="en-US" dirty="0" smtClean="0"/>
              <a:t>Key Derivation from Noisy Sources</a:t>
            </a:r>
            <a:endParaRPr lang="en-US" dirty="0"/>
          </a:p>
        </p:txBody>
      </p:sp>
      <p:sp>
        <p:nvSpPr>
          <p:cNvPr id="4" name="TextBox 3"/>
          <p:cNvSpPr txBox="1"/>
          <p:nvPr/>
        </p:nvSpPr>
        <p:spPr>
          <a:xfrm>
            <a:off x="46577" y="1001693"/>
            <a:ext cx="5170907" cy="830997"/>
          </a:xfrm>
          <a:prstGeom prst="rect">
            <a:avLst/>
          </a:prstGeom>
          <a:noFill/>
        </p:spPr>
        <p:txBody>
          <a:bodyPr wrap="none" rtlCol="0">
            <a:spAutoFit/>
          </a:bodyPr>
          <a:lstStyle/>
          <a:p>
            <a:pPr algn="ctr"/>
            <a:r>
              <a:rPr lang="en-US" sz="3200" dirty="0" smtClean="0"/>
              <a:t>Interactive Protocols</a:t>
            </a:r>
            <a:br>
              <a:rPr lang="en-US" sz="3200" dirty="0" smtClean="0"/>
            </a:br>
            <a:r>
              <a:rPr lang="en-US" sz="1600" dirty="0"/>
              <a:t>[Wyner75] … </a:t>
            </a:r>
            <a:r>
              <a:rPr lang="en-US" sz="1600" dirty="0">
                <a:solidFill>
                  <a:prstClr val="black"/>
                </a:solidFill>
              </a:rPr>
              <a:t>[</a:t>
            </a:r>
            <a:r>
              <a:rPr lang="en-US" sz="1600" dirty="0" smtClean="0">
                <a:solidFill>
                  <a:prstClr val="black"/>
                </a:solidFill>
              </a:rPr>
              <a:t>BennettBrassardRobert85,88] </a:t>
            </a:r>
            <a:r>
              <a:rPr lang="en-US" sz="1600" dirty="0">
                <a:solidFill>
                  <a:prstClr val="black"/>
                </a:solidFill>
              </a:rPr>
              <a:t>…lots of work… </a:t>
            </a:r>
            <a:endParaRPr lang="en-US" sz="3200" dirty="0"/>
          </a:p>
        </p:txBody>
      </p:sp>
      <p:pic>
        <p:nvPicPr>
          <p:cNvPr id="6" name="Picture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 y="2054371"/>
            <a:ext cx="1354667" cy="1354667"/>
          </a:xfrm>
          <a:prstGeom prst="rect">
            <a:avLst/>
          </a:prstGeom>
        </p:spPr>
      </p:pic>
      <p:sp>
        <p:nvSpPr>
          <p:cNvPr id="7" name="Rectangle 6"/>
          <p:cNvSpPr/>
          <p:nvPr/>
        </p:nvSpPr>
        <p:spPr>
          <a:xfrm>
            <a:off x="262467" y="3517372"/>
            <a:ext cx="647533" cy="584776"/>
          </a:xfrm>
          <a:prstGeom prst="rect">
            <a:avLst/>
          </a:prstGeom>
        </p:spPr>
        <p:txBody>
          <a:bodyPr wrap="none">
            <a:spAutoFit/>
          </a:bodyPr>
          <a:lstStyle/>
          <a:p>
            <a:r>
              <a:rPr lang="en-US" sz="3200" i="1" dirty="0" smtClean="0">
                <a:latin typeface="Times New Roman"/>
                <a:cs typeface="Times New Roman"/>
              </a:rPr>
              <a:t>w</a:t>
            </a:r>
            <a:r>
              <a:rPr lang="en-US" sz="3200" baseline="-25000" dirty="0" smtClean="0">
                <a:latin typeface="Times New Roman"/>
                <a:cs typeface="Times New Roman"/>
              </a:rPr>
              <a:t>1</a:t>
            </a:r>
            <a:endParaRPr lang="en-US" sz="3200" dirty="0"/>
          </a:p>
        </p:txBody>
      </p:sp>
      <p:pic>
        <p:nvPicPr>
          <p:cNvPr id="9" name="Picture 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618" y="2054371"/>
            <a:ext cx="2145531" cy="1409699"/>
          </a:xfrm>
          <a:prstGeom prst="rect">
            <a:avLst/>
          </a:prstGeom>
        </p:spPr>
      </p:pic>
      <p:sp>
        <p:nvSpPr>
          <p:cNvPr id="10" name="Rectangle 9"/>
          <p:cNvSpPr/>
          <p:nvPr/>
        </p:nvSpPr>
        <p:spPr>
          <a:xfrm>
            <a:off x="457200" y="3411493"/>
            <a:ext cx="647533" cy="584776"/>
          </a:xfrm>
          <a:prstGeom prst="rect">
            <a:avLst/>
          </a:prstGeom>
        </p:spPr>
        <p:txBody>
          <a:bodyPr wrap="none">
            <a:spAutoFit/>
          </a:bodyPr>
          <a:lstStyle/>
          <a:p>
            <a:r>
              <a:rPr lang="en-US" sz="3200" i="1" dirty="0" smtClean="0">
                <a:latin typeface="Times New Roman"/>
                <a:cs typeface="Times New Roman"/>
              </a:rPr>
              <a:t>w</a:t>
            </a:r>
            <a:r>
              <a:rPr lang="en-US" sz="3200" baseline="-25000" dirty="0" smtClean="0">
                <a:latin typeface="Times New Roman"/>
                <a:cs typeface="Times New Roman"/>
              </a:rPr>
              <a:t>0</a:t>
            </a:r>
            <a:endParaRPr lang="en-US" sz="3200" dirty="0"/>
          </a:p>
        </p:txBody>
      </p:sp>
      <p:cxnSp>
        <p:nvCxnSpPr>
          <p:cNvPr id="12" name="Straight Arrow Connector 11"/>
          <p:cNvCxnSpPr/>
          <p:nvPr/>
        </p:nvCxnSpPr>
        <p:spPr>
          <a:xfrm flipV="1">
            <a:off x="1363133" y="3657600"/>
            <a:ext cx="1676400" cy="8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363133" y="3843868"/>
            <a:ext cx="1676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363133" y="3996268"/>
            <a:ext cx="167640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84200" y="4275667"/>
            <a:ext cx="0" cy="821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810000" y="4284134"/>
            <a:ext cx="0" cy="821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2467" y="5191667"/>
            <a:ext cx="3790421" cy="400110"/>
          </a:xfrm>
          <a:prstGeom prst="rect">
            <a:avLst/>
          </a:prstGeom>
          <a:noFill/>
        </p:spPr>
        <p:txBody>
          <a:bodyPr wrap="none" rtlCol="0">
            <a:spAutoFit/>
          </a:bodyPr>
          <a:lstStyle/>
          <a:p>
            <a:r>
              <a:rPr lang="en-US" sz="2000" dirty="0" smtClean="0"/>
              <a:t>Parties agree on cryptographic key</a:t>
            </a:r>
            <a:endParaRPr lang="en-US" sz="2000" dirty="0"/>
          </a:p>
        </p:txBody>
      </p:sp>
      <p:sp>
        <p:nvSpPr>
          <p:cNvPr id="24" name="Rectangle 36"/>
          <p:cNvSpPr>
            <a:spLocks noChangeArrowheads="1"/>
          </p:cNvSpPr>
          <p:nvPr/>
        </p:nvSpPr>
        <p:spPr bwMode="auto">
          <a:xfrm>
            <a:off x="5012267" y="2872519"/>
            <a:ext cx="3674533" cy="107303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Problem: User must store initial reading </a:t>
            </a:r>
            <a:r>
              <a:rPr lang="en-US" sz="2400" b="1" i="1" dirty="0" smtClean="0">
                <a:latin typeface="Times New Roman"/>
                <a:cs typeface="Times New Roman"/>
              </a:rPr>
              <a:t>w</a:t>
            </a:r>
            <a:r>
              <a:rPr lang="en-US" sz="2400" b="1" baseline="-25000" dirty="0" smtClean="0">
                <a:latin typeface="Times New Roman"/>
                <a:cs typeface="Times New Roman"/>
              </a:rPr>
              <a:t>0</a:t>
            </a:r>
            <a:r>
              <a:rPr lang="en-US" sz="2400" b="1" baseline="-25000" dirty="0" smtClean="0"/>
              <a:t> </a:t>
            </a:r>
            <a:r>
              <a:rPr lang="en-US" sz="2400" b="1" dirty="0" smtClean="0"/>
              <a:t>at server</a:t>
            </a:r>
            <a:endParaRPr lang="en-US" sz="2400" i="1" dirty="0" smtClean="0">
              <a:latin typeface="Times New Roman"/>
              <a:cs typeface="Times New Roman"/>
            </a:endParaRPr>
          </a:p>
        </p:txBody>
      </p:sp>
      <p:sp>
        <p:nvSpPr>
          <p:cNvPr id="25" name="Rectangle 36"/>
          <p:cNvSpPr>
            <a:spLocks noChangeArrowheads="1"/>
          </p:cNvSpPr>
          <p:nvPr/>
        </p:nvSpPr>
        <p:spPr bwMode="auto">
          <a:xfrm>
            <a:off x="5012267" y="4362652"/>
            <a:ext cx="3674533" cy="107303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Want approach where </a:t>
            </a:r>
            <a:br>
              <a:rPr lang="en-US" sz="2400" b="1" dirty="0" smtClean="0"/>
            </a:br>
            <a:r>
              <a:rPr lang="en-US" sz="2400" b="1" i="1" dirty="0" smtClean="0">
                <a:latin typeface="Times New Roman"/>
                <a:cs typeface="Times New Roman"/>
              </a:rPr>
              <a:t>w</a:t>
            </a:r>
            <a:r>
              <a:rPr lang="en-US" sz="2400" b="1" baseline="-25000" dirty="0" smtClean="0">
                <a:latin typeface="Times New Roman"/>
                <a:cs typeface="Times New Roman"/>
              </a:rPr>
              <a:t>0</a:t>
            </a:r>
            <a:r>
              <a:rPr lang="en-US" sz="2400" b="1" baseline="-25000" dirty="0" smtClean="0"/>
              <a:t> </a:t>
            </a:r>
            <a:r>
              <a:rPr lang="en-US" sz="2400" b="1" dirty="0" smtClean="0"/>
              <a:t>is not stored!</a:t>
            </a:r>
            <a:endParaRPr lang="en-US" sz="2400" i="1" dirty="0" smtClean="0">
              <a:latin typeface="Times New Roman"/>
              <a:cs typeface="Times New Roman"/>
            </a:endParaRPr>
          </a:p>
        </p:txBody>
      </p:sp>
    </p:spTree>
    <p:extLst>
      <p:ext uri="{BB962C8B-B14F-4D97-AF65-F5344CB8AC3E}">
        <p14:creationId xmlns:p14="http://schemas.microsoft.com/office/powerpoint/2010/main" val="4291550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L 0.29723 0 " pathEditMode="relative" ptsTypes="AA">
                                      <p:cBhvr>
                                        <p:cTn id="16" dur="2000" fill="hold"/>
                                        <p:tgtEl>
                                          <p:spTgt spid="1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bg/>
                                          </p:spTgt>
                                        </p:tgtEl>
                                        <p:attrNameLst>
                                          <p:attrName>style.visibility</p:attrName>
                                        </p:attrNameLst>
                                      </p:cBhvr>
                                      <p:to>
                                        <p:strVal val="visible"/>
                                      </p:to>
                                    </p:set>
                                    <p:animEffect transition="in" filter="fade">
                                      <p:cBhvr>
                                        <p:cTn id="48" dur="500"/>
                                        <p:tgtEl>
                                          <p:spTgt spid="24">
                                            <p:bg/>
                                          </p:spTgt>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fade">
                                      <p:cBhvr>
                                        <p:cTn id="52" dur="500"/>
                                        <p:tgtEl>
                                          <p:spTgt spid="2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bg/>
                                          </p:spTgt>
                                        </p:tgtEl>
                                        <p:attrNameLst>
                                          <p:attrName>style.visibility</p:attrName>
                                        </p:attrNameLst>
                                      </p:cBhvr>
                                      <p:to>
                                        <p:strVal val="visible"/>
                                      </p:to>
                                    </p:set>
                                    <p:animEffect transition="in" filter="fade">
                                      <p:cBhvr>
                                        <p:cTn id="57" dur="500"/>
                                        <p:tgtEl>
                                          <p:spTgt spid="25">
                                            <p:bg/>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fade">
                                      <p:cBhvr>
                                        <p:cTn id="6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10" grpId="0"/>
      <p:bldP spid="10" grpId="1"/>
      <p:bldP spid="23" grpId="0"/>
      <p:bldP spid="24" grpId="0" build="p" animBg="1"/>
      <p:bldP spid="2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861" y="-100356"/>
            <a:ext cx="9887312" cy="861257"/>
          </a:xfrm>
        </p:spPr>
        <p:txBody>
          <a:bodyPr>
            <a:normAutofit fontScale="90000"/>
          </a:bodyPr>
          <a:lstStyle/>
          <a:p>
            <a:r>
              <a:rPr lang="en-US" dirty="0" smtClean="0"/>
              <a:t>Fuzzy Extractors: Functionality</a:t>
            </a:r>
            <a:br>
              <a:rPr lang="en-US" dirty="0" smtClean="0"/>
            </a:br>
            <a:r>
              <a:rPr lang="en-US" sz="2000" dirty="0" smtClean="0"/>
              <a:t> [JuelsWattenberg99], …, </a:t>
            </a:r>
            <a:r>
              <a:rPr lang="en-US" sz="2000" dirty="0" smtClean="0">
                <a:solidFill>
                  <a:prstClr val="black"/>
                </a:solidFill>
                <a:ea typeface="+mn-ea"/>
                <a:cs typeface="+mn-cs"/>
              </a:rPr>
              <a:t>[</a:t>
            </a:r>
            <a:r>
              <a:rPr lang="en-US" sz="2000" dirty="0">
                <a:solidFill>
                  <a:prstClr val="black"/>
                </a:solidFill>
                <a:ea typeface="+mn-ea"/>
                <a:cs typeface="+mn-cs"/>
              </a:rPr>
              <a:t>DodisOstrovskyReyzinSmith04] … </a:t>
            </a:r>
            <a:endParaRPr lang="en-US" sz="2000" dirty="0"/>
          </a:p>
        </p:txBody>
      </p:sp>
      <p:sp>
        <p:nvSpPr>
          <p:cNvPr id="36" name="Content Placeholder 1"/>
          <p:cNvSpPr txBox="1">
            <a:spLocks/>
          </p:cNvSpPr>
          <p:nvPr/>
        </p:nvSpPr>
        <p:spPr>
          <a:xfrm>
            <a:off x="-1" y="786641"/>
            <a:ext cx="9504948" cy="28530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cs typeface="Calibri"/>
              </a:rPr>
              <a:t>Enrollment algorithm </a:t>
            </a:r>
            <a:r>
              <a:rPr lang="en-US" sz="2800" i="1" dirty="0" smtClean="0">
                <a:latin typeface="Times New Roman"/>
                <a:cs typeface="Times New Roman"/>
              </a:rPr>
              <a:t>Gen</a:t>
            </a:r>
            <a:r>
              <a:rPr lang="en-US" sz="2800" dirty="0" smtClean="0">
                <a:cs typeface="Calibri"/>
              </a:rPr>
              <a:t>: </a:t>
            </a:r>
            <a:br>
              <a:rPr lang="en-US" sz="2800" dirty="0" smtClean="0">
                <a:cs typeface="Calibri"/>
              </a:rPr>
            </a:br>
            <a:r>
              <a:rPr lang="en-US" sz="2800" dirty="0" smtClean="0">
                <a:cs typeface="Calibri"/>
              </a:rPr>
              <a:t>	Take a measurement </a:t>
            </a:r>
            <a:r>
              <a:rPr lang="en-US" sz="2800" i="1" dirty="0" smtClean="0">
                <a:latin typeface="Times New Roman"/>
                <a:cs typeface="Times New Roman"/>
              </a:rPr>
              <a:t>w</a:t>
            </a:r>
            <a:r>
              <a:rPr lang="en-US" sz="2800" baseline="-25000" dirty="0" smtClean="0">
                <a:latin typeface="Times New Roman"/>
                <a:cs typeface="Times New Roman"/>
              </a:rPr>
              <a:t>0 </a:t>
            </a:r>
            <a:r>
              <a:rPr lang="en-US" sz="2800" dirty="0" smtClean="0">
                <a:cs typeface="Calibri"/>
              </a:rPr>
              <a:t>from the source. </a:t>
            </a:r>
            <a:br>
              <a:rPr lang="en-US" sz="2800" dirty="0" smtClean="0">
                <a:cs typeface="Calibri"/>
              </a:rPr>
            </a:br>
            <a:r>
              <a:rPr lang="en-US" sz="2800" dirty="0" smtClean="0">
                <a:cs typeface="Calibri"/>
              </a:rPr>
              <a:t>	Use it to “lock up” random </a:t>
            </a:r>
            <a:r>
              <a:rPr lang="en-US" sz="2800" i="1" dirty="0" smtClean="0">
                <a:latin typeface="Times New Roman"/>
                <a:cs typeface="Times New Roman"/>
              </a:rPr>
              <a:t>r</a:t>
            </a:r>
            <a:r>
              <a:rPr lang="en-US" sz="2800" dirty="0" smtClean="0">
                <a:cs typeface="Calibri"/>
              </a:rPr>
              <a:t> in a </a:t>
            </a:r>
            <a:r>
              <a:rPr lang="en-US" sz="2800" dirty="0" err="1" smtClean="0">
                <a:cs typeface="Calibri"/>
              </a:rPr>
              <a:t>nonsecret</a:t>
            </a:r>
            <a:r>
              <a:rPr lang="en-US" sz="2800" dirty="0" smtClean="0">
                <a:cs typeface="Calibri"/>
              </a:rPr>
              <a:t> value </a:t>
            </a:r>
            <a:r>
              <a:rPr lang="en-US" sz="2800" i="1" dirty="0" smtClean="0">
                <a:latin typeface="Times New Roman"/>
                <a:cs typeface="Times New Roman"/>
              </a:rPr>
              <a:t>p</a:t>
            </a:r>
            <a:r>
              <a:rPr lang="en-US" sz="2800" dirty="0" smtClean="0">
                <a:cs typeface="Calibri"/>
              </a:rPr>
              <a:t>.</a:t>
            </a:r>
          </a:p>
          <a:p>
            <a:r>
              <a:rPr lang="en-US" sz="2800" dirty="0" smtClean="0">
                <a:cs typeface="Calibri"/>
              </a:rPr>
              <a:t>Subsequent algorithm </a:t>
            </a:r>
            <a:r>
              <a:rPr lang="en-US" sz="2800" i="1" dirty="0" smtClean="0">
                <a:latin typeface="Times New Roman"/>
                <a:cs typeface="Times New Roman"/>
              </a:rPr>
              <a:t>Rep</a:t>
            </a:r>
            <a:r>
              <a:rPr lang="en-US" sz="2800" dirty="0" smtClean="0">
                <a:latin typeface="Times New Roman"/>
                <a:cs typeface="Times New Roman"/>
              </a:rPr>
              <a:t>:</a:t>
            </a:r>
            <a:r>
              <a:rPr lang="en-US" sz="2800" dirty="0" smtClean="0">
                <a:latin typeface="Calibri"/>
                <a:cs typeface="Calibri"/>
              </a:rPr>
              <a:t> </a:t>
            </a:r>
            <a:r>
              <a:rPr lang="en-US" sz="2800" dirty="0">
                <a:latin typeface="Calibri"/>
                <a:cs typeface="Calibri"/>
              </a:rPr>
              <a:t>give same </a:t>
            </a:r>
            <a:r>
              <a:rPr lang="en-US" sz="2800" dirty="0" smtClean="0">
                <a:latin typeface="Calibri"/>
                <a:cs typeface="Calibri"/>
              </a:rPr>
              <a:t>output if </a:t>
            </a:r>
            <a:r>
              <a:rPr lang="en-US" sz="2800" i="1" dirty="0">
                <a:latin typeface="Times New Roman"/>
                <a:cs typeface="Times New Roman"/>
              </a:rPr>
              <a:t>d</a:t>
            </a:r>
            <a:r>
              <a:rPr lang="en-US" sz="2800" dirty="0">
                <a:latin typeface="Times New Roman"/>
                <a:cs typeface="Times New Roman"/>
              </a:rPr>
              <a:t>(</a:t>
            </a:r>
            <a:r>
              <a:rPr lang="en-US" sz="2800" i="1" dirty="0">
                <a:latin typeface="Times New Roman"/>
                <a:cs typeface="Times New Roman"/>
              </a:rPr>
              <a:t>w</a:t>
            </a:r>
            <a:r>
              <a:rPr lang="en-US" sz="2800" baseline="-25000" dirty="0">
                <a:latin typeface="Times New Roman"/>
                <a:cs typeface="Times New Roman"/>
              </a:rPr>
              <a:t>0</a:t>
            </a:r>
            <a:r>
              <a:rPr lang="en-US" sz="2800" dirty="0">
                <a:latin typeface="Times New Roman"/>
                <a:cs typeface="Times New Roman"/>
              </a:rPr>
              <a:t>, </a:t>
            </a:r>
            <a:r>
              <a:rPr lang="en-US" sz="2800" i="1" dirty="0">
                <a:latin typeface="Times New Roman"/>
                <a:cs typeface="Times New Roman"/>
              </a:rPr>
              <a:t>w</a:t>
            </a:r>
            <a:r>
              <a:rPr lang="en-US" sz="2800" baseline="-25000" dirty="0">
                <a:latin typeface="Times New Roman"/>
                <a:cs typeface="Times New Roman"/>
              </a:rPr>
              <a:t>1</a:t>
            </a:r>
            <a:r>
              <a:rPr lang="en-US" sz="2800" dirty="0">
                <a:latin typeface="Times New Roman"/>
                <a:cs typeface="Times New Roman"/>
              </a:rPr>
              <a:t>) &lt; </a:t>
            </a:r>
            <a:r>
              <a:rPr lang="en-US" sz="2800" i="1" dirty="0" smtClean="0">
                <a:latin typeface="Times New Roman"/>
                <a:cs typeface="Times New Roman"/>
              </a:rPr>
              <a:t>t</a:t>
            </a:r>
            <a:endParaRPr lang="en-US" sz="2800" dirty="0">
              <a:cs typeface="Calibri"/>
            </a:endParaRPr>
          </a:p>
          <a:p>
            <a:r>
              <a:rPr lang="en-US" sz="2800" dirty="0" smtClean="0">
                <a:latin typeface="Calibri"/>
                <a:cs typeface="Calibri"/>
              </a:rPr>
              <a:t>Security: </a:t>
            </a:r>
            <a:r>
              <a:rPr lang="en-US" sz="2800" i="1" dirty="0" smtClean="0">
                <a:latin typeface="Times New Roman"/>
                <a:cs typeface="Times New Roman"/>
              </a:rPr>
              <a:t>r</a:t>
            </a:r>
            <a:r>
              <a:rPr lang="en-US" sz="2800" dirty="0" smtClean="0">
                <a:latin typeface="Times New Roman"/>
                <a:cs typeface="Times New Roman"/>
              </a:rPr>
              <a:t> </a:t>
            </a:r>
            <a:r>
              <a:rPr lang="en-US" sz="2800" dirty="0" smtClean="0">
                <a:cs typeface="Calibri"/>
              </a:rPr>
              <a:t>looks uniform even given </a:t>
            </a:r>
            <a:r>
              <a:rPr lang="en-US" sz="2800" i="1" dirty="0" smtClean="0">
                <a:latin typeface="Times New Roman"/>
                <a:cs typeface="Times New Roman"/>
              </a:rPr>
              <a:t>p</a:t>
            </a:r>
            <a:r>
              <a:rPr lang="en-US" sz="2800" dirty="0" smtClean="0">
                <a:cs typeface="Calibri"/>
              </a:rPr>
              <a:t>,</a:t>
            </a:r>
            <a:r>
              <a:rPr lang="en-US" sz="2800" dirty="0">
                <a:latin typeface="Times New Roman"/>
                <a:cs typeface="Times New Roman"/>
              </a:rPr>
              <a:t/>
            </a:r>
            <a:br>
              <a:rPr lang="en-US" sz="2800" dirty="0">
                <a:latin typeface="Times New Roman"/>
                <a:cs typeface="Times New Roman"/>
              </a:rPr>
            </a:br>
            <a:r>
              <a:rPr lang="en-US" sz="2800" dirty="0" smtClean="0">
                <a:latin typeface="Times New Roman"/>
                <a:cs typeface="Times New Roman"/>
              </a:rPr>
              <a:t>w</a:t>
            </a:r>
            <a:r>
              <a:rPr lang="en-US" sz="2800" dirty="0" smtClean="0">
                <a:cs typeface="Calibri"/>
              </a:rPr>
              <a:t>hen the source is good enough</a:t>
            </a:r>
          </a:p>
          <a:p>
            <a:endParaRPr lang="en-US" sz="2800" dirty="0" smtClean="0">
              <a:cs typeface="Calibri"/>
            </a:endParaRPr>
          </a:p>
          <a:p>
            <a:endParaRPr lang="en-US" sz="2800" dirty="0" smtClean="0">
              <a:latin typeface="Times New Roman"/>
              <a:cs typeface="Times New Roman"/>
            </a:endParaRPr>
          </a:p>
        </p:txBody>
      </p:sp>
      <p:sp>
        <p:nvSpPr>
          <p:cNvPr id="68" name="Rectangle 67"/>
          <p:cNvSpPr/>
          <p:nvPr/>
        </p:nvSpPr>
        <p:spPr>
          <a:xfrm>
            <a:off x="852770" y="4650145"/>
            <a:ext cx="352425" cy="3586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Arrow Connector 71"/>
          <p:cNvCxnSpPr/>
          <p:nvPr/>
        </p:nvCxnSpPr>
        <p:spPr bwMode="auto">
          <a:xfrm flipV="1">
            <a:off x="702254" y="5104753"/>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3" name="Straight Arrow Connector 72"/>
          <p:cNvCxnSpPr/>
          <p:nvPr/>
        </p:nvCxnSpPr>
        <p:spPr bwMode="auto">
          <a:xfrm>
            <a:off x="3574885" y="4350783"/>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4" name="Straight Arrow Connector 73"/>
          <p:cNvCxnSpPr/>
          <p:nvPr/>
        </p:nvCxnSpPr>
        <p:spPr bwMode="auto">
          <a:xfrm>
            <a:off x="3584314" y="5496221"/>
            <a:ext cx="1648424" cy="14777"/>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79" name="Straight Arrow Connector 78"/>
          <p:cNvCxnSpPr/>
          <p:nvPr/>
        </p:nvCxnSpPr>
        <p:spPr bwMode="auto">
          <a:xfrm flipV="1">
            <a:off x="1205195" y="6309768"/>
            <a:ext cx="405611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cxnSp>
        <p:nvCxnSpPr>
          <p:cNvPr id="81" name="Straight Arrow Connector 80"/>
          <p:cNvCxnSpPr/>
          <p:nvPr/>
        </p:nvCxnSpPr>
        <p:spPr bwMode="auto">
          <a:xfrm flipV="1">
            <a:off x="7777239" y="5329210"/>
            <a:ext cx="790647" cy="11601"/>
          </a:xfrm>
          <a:prstGeom prst="straightConnector1">
            <a:avLst/>
          </a:prstGeom>
          <a:solidFill>
            <a:schemeClr val="accent1"/>
          </a:solidFill>
          <a:ln w="9525" cap="flat" cmpd="sng" algn="ctr">
            <a:solidFill>
              <a:schemeClr val="tx1"/>
            </a:solidFill>
            <a:prstDash val="solid"/>
            <a:round/>
            <a:headEnd type="none" w="med" len="med"/>
            <a:tailEnd type="triangle" w="lg" len="lg"/>
          </a:ln>
          <a:effectLst/>
          <a:extLst/>
        </p:spPr>
      </p:cxnSp>
      <p:sp>
        <p:nvSpPr>
          <p:cNvPr id="83" name="TextBox 82"/>
          <p:cNvSpPr txBox="1"/>
          <p:nvPr/>
        </p:nvSpPr>
        <p:spPr>
          <a:xfrm>
            <a:off x="791399" y="4570826"/>
            <a:ext cx="588739" cy="523220"/>
          </a:xfrm>
          <a:prstGeom prst="rect">
            <a:avLst/>
          </a:prstGeom>
          <a:noFill/>
          <a:ln>
            <a:noFill/>
          </a:ln>
          <a:effectLst/>
        </p:spPr>
        <p:txBody>
          <a:bodyPr wrap="none" rtlCol="0">
            <a:spAutoFit/>
          </a:bodyPr>
          <a:lstStyle/>
          <a:p>
            <a:r>
              <a:rPr lang="en-US" sz="2800" i="1" dirty="0" smtClean="0">
                <a:latin typeface="Times New Roman"/>
                <a:cs typeface="Times New Roman"/>
              </a:rPr>
              <a:t>w</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41" name="TextBox 40"/>
          <p:cNvSpPr txBox="1"/>
          <p:nvPr/>
        </p:nvSpPr>
        <p:spPr>
          <a:xfrm>
            <a:off x="4179313" y="4906860"/>
            <a:ext cx="496183" cy="523220"/>
          </a:xfrm>
          <a:prstGeom prst="rect">
            <a:avLst/>
          </a:prstGeom>
          <a:solidFill>
            <a:srgbClr val="008000"/>
          </a:solidFill>
        </p:spPr>
        <p:txBody>
          <a:bodyPr wrap="none" rtlCol="0">
            <a:spAutoFit/>
          </a:bodyPr>
          <a:lstStyle/>
          <a:p>
            <a:pPr algn="ctr"/>
            <a:r>
              <a:rPr lang="en-US" sz="2800" i="1" dirty="0" smtClean="0">
                <a:solidFill>
                  <a:srgbClr val="FFFFFF"/>
                </a:solidFill>
                <a:latin typeface="Times New Roman"/>
                <a:cs typeface="Times New Roman"/>
              </a:rPr>
              <a:t>p</a:t>
            </a:r>
            <a:endParaRPr lang="en-US" sz="2800" i="1" dirty="0">
              <a:solidFill>
                <a:srgbClr val="FFFFFF"/>
              </a:solidFill>
              <a:latin typeface="Times New Roman"/>
              <a:cs typeface="Times New Roman"/>
            </a:endParaRPr>
          </a:p>
        </p:txBody>
      </p:sp>
      <p:sp>
        <p:nvSpPr>
          <p:cNvPr id="33" name="Oval 32"/>
          <p:cNvSpPr/>
          <p:nvPr/>
        </p:nvSpPr>
        <p:spPr bwMode="auto">
          <a:xfrm>
            <a:off x="572365" y="5063239"/>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3" name="Oval 42"/>
          <p:cNvSpPr/>
          <p:nvPr/>
        </p:nvSpPr>
        <p:spPr bwMode="auto">
          <a:xfrm>
            <a:off x="1051220" y="6246303"/>
            <a:ext cx="129889" cy="128016"/>
          </a:xfrm>
          <a:prstGeom prst="ellipse">
            <a:avLst/>
          </a:prstGeom>
          <a:solidFill>
            <a:srgbClr val="0B609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44" name="Rectangle 43"/>
          <p:cNvSpPr/>
          <p:nvPr/>
        </p:nvSpPr>
        <p:spPr>
          <a:xfrm>
            <a:off x="602602" y="6046072"/>
            <a:ext cx="588739" cy="523220"/>
          </a:xfrm>
          <a:prstGeom prst="rect">
            <a:avLst/>
          </a:prstGeom>
        </p:spPr>
        <p:txBody>
          <a:bodyPr wrap="none">
            <a:spAutoFit/>
          </a:bodyPr>
          <a:lstStyle/>
          <a:p>
            <a:r>
              <a:rPr lang="en-US" sz="2800" i="1" dirty="0">
                <a:latin typeface="Times New Roman"/>
                <a:cs typeface="Times New Roman"/>
              </a:rPr>
              <a:t>w</a:t>
            </a:r>
            <a:r>
              <a:rPr lang="en-US" sz="2800" baseline="-25000" dirty="0">
                <a:latin typeface="Times New Roman"/>
                <a:cs typeface="Times New Roman"/>
              </a:rPr>
              <a:t>1</a:t>
            </a:r>
            <a:endParaRPr lang="en-US" sz="2800" dirty="0"/>
          </a:p>
        </p:txBody>
      </p:sp>
      <p:cxnSp>
        <p:nvCxnSpPr>
          <p:cNvPr id="45" name="Straight Arrow Connector 44"/>
          <p:cNvCxnSpPr>
            <a:stCxn id="43" idx="1"/>
            <a:endCxn id="33" idx="5"/>
          </p:cNvCxnSpPr>
          <p:nvPr/>
        </p:nvCxnSpPr>
        <p:spPr bwMode="auto">
          <a:xfrm flipH="1" flipV="1">
            <a:off x="683232" y="5172507"/>
            <a:ext cx="387010" cy="1092544"/>
          </a:xfrm>
          <a:prstGeom prst="straightConnector1">
            <a:avLst/>
          </a:prstGeom>
          <a:solidFill>
            <a:schemeClr val="accent1"/>
          </a:solidFill>
          <a:ln w="9525" cap="flat" cmpd="sng" algn="ctr">
            <a:solidFill>
              <a:schemeClr val="tx1"/>
            </a:solidFill>
            <a:prstDash val="dash"/>
            <a:round/>
            <a:headEnd type="triangle" w="lg" len="lg"/>
            <a:tailEnd type="triangle" w="lg" len="lg"/>
          </a:ln>
          <a:effectLst/>
          <a:extLst/>
        </p:spPr>
      </p:cxnSp>
      <p:sp>
        <p:nvSpPr>
          <p:cNvPr id="11" name="Rectangle 10"/>
          <p:cNvSpPr/>
          <p:nvPr/>
        </p:nvSpPr>
        <p:spPr>
          <a:xfrm rot="4179712">
            <a:off x="469482" y="5469863"/>
            <a:ext cx="595035" cy="523220"/>
          </a:xfrm>
          <a:prstGeom prst="rect">
            <a:avLst/>
          </a:prstGeom>
        </p:spPr>
        <p:txBody>
          <a:bodyPr wrap="none">
            <a:spAutoFit/>
          </a:bodyPr>
          <a:lstStyle/>
          <a:p>
            <a:r>
              <a:rPr lang="en-US" sz="2800" dirty="0" smtClean="0">
                <a:latin typeface="Times New Roman"/>
                <a:cs typeface="Times New Roman"/>
              </a:rPr>
              <a:t>&lt; </a:t>
            </a:r>
            <a:r>
              <a:rPr lang="en-US" sz="2800" i="1" dirty="0" smtClean="0">
                <a:latin typeface="Times New Roman"/>
                <a:cs typeface="Times New Roman"/>
              </a:rPr>
              <a:t>t</a:t>
            </a:r>
            <a:endParaRPr lang="en-US" sz="2800" dirty="0">
              <a:cs typeface="Calibri"/>
            </a:endParaRPr>
          </a:p>
        </p:txBody>
      </p:sp>
      <p:grpSp>
        <p:nvGrpSpPr>
          <p:cNvPr id="46" name="Group 45"/>
          <p:cNvGrpSpPr/>
          <p:nvPr/>
        </p:nvGrpSpPr>
        <p:grpSpPr>
          <a:xfrm>
            <a:off x="1463042" y="3744379"/>
            <a:ext cx="2111840" cy="2342700"/>
            <a:chOff x="6838074" y="2246479"/>
            <a:chExt cx="981495" cy="1803616"/>
          </a:xfrm>
        </p:grpSpPr>
        <p:sp>
          <p:nvSpPr>
            <p:cNvPr id="47" name="Trapezoid 46"/>
            <p:cNvSpPr/>
            <p:nvPr/>
          </p:nvSpPr>
          <p:spPr bwMode="auto">
            <a:xfrm rot="5400000">
              <a:off x="6589784" y="2820309"/>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48" name="TextBox 47"/>
            <p:cNvSpPr txBox="1"/>
            <p:nvPr/>
          </p:nvSpPr>
          <p:spPr>
            <a:xfrm>
              <a:off x="6838074" y="2246479"/>
              <a:ext cx="371070" cy="355430"/>
            </a:xfrm>
            <a:prstGeom prst="rect">
              <a:avLst/>
            </a:prstGeom>
            <a:noFill/>
          </p:spPr>
          <p:txBody>
            <a:bodyPr wrap="none" rtlCol="0">
              <a:spAutoFit/>
            </a:bodyPr>
            <a:lstStyle/>
            <a:p>
              <a:r>
                <a:rPr lang="en-US" sz="2400" i="1" dirty="0" smtClean="0">
                  <a:latin typeface="Times New Roman"/>
                  <a:cs typeface="Times New Roman"/>
                </a:rPr>
                <a:t>Gen</a:t>
              </a:r>
              <a:endParaRPr lang="en-US" sz="2400" i="1" dirty="0">
                <a:latin typeface="Times New Roman"/>
                <a:cs typeface="Times New Roman"/>
              </a:endParaRPr>
            </a:p>
          </p:txBody>
        </p:sp>
      </p:grpSp>
      <p:grpSp>
        <p:nvGrpSpPr>
          <p:cNvPr id="49" name="Group 48"/>
          <p:cNvGrpSpPr/>
          <p:nvPr/>
        </p:nvGrpSpPr>
        <p:grpSpPr>
          <a:xfrm>
            <a:off x="5198418" y="4631104"/>
            <a:ext cx="2578818" cy="1877042"/>
            <a:chOff x="6827762" y="2135962"/>
            <a:chExt cx="991806" cy="1914134"/>
          </a:xfrm>
        </p:grpSpPr>
        <p:sp>
          <p:nvSpPr>
            <p:cNvPr id="50" name="Trapezoid 49"/>
            <p:cNvSpPr/>
            <p:nvPr/>
          </p:nvSpPr>
          <p:spPr bwMode="auto">
            <a:xfrm rot="5400000">
              <a:off x="6589783" y="2820310"/>
              <a:ext cx="1491952" cy="967619"/>
            </a:xfrm>
            <a:prstGeom prst="trapezoid">
              <a:avLst>
                <a:gd name="adj" fmla="val 0"/>
              </a:avLst>
            </a:prstGeom>
            <a:noFill/>
            <a:ln w="9525" cap="flat" cmpd="sng" algn="ctr">
              <a:solidFill>
                <a:schemeClr val="tx1"/>
              </a:solidFill>
              <a:prstDash val="solid"/>
              <a:round/>
              <a:headEnd type="none" w="med" len="med"/>
              <a:tailEnd type="triangle" w="lg" len="lg"/>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200" b="0" i="0" u="none" strike="noStrike" cap="none" normalizeH="0" baseline="0">
                <a:ln>
                  <a:noFill/>
                </a:ln>
                <a:solidFill>
                  <a:schemeClr val="tx1"/>
                </a:solidFill>
                <a:effectLst/>
                <a:latin typeface="Arial Narrow" charset="0"/>
                <a:ea typeface="ＭＳ Ｐゴシック" charset="0"/>
              </a:endParaRPr>
            </a:p>
          </p:txBody>
        </p:sp>
        <p:sp>
          <p:nvSpPr>
            <p:cNvPr id="51" name="TextBox 50"/>
            <p:cNvSpPr txBox="1"/>
            <p:nvPr/>
          </p:nvSpPr>
          <p:spPr>
            <a:xfrm>
              <a:off x="6827762" y="2135962"/>
              <a:ext cx="293891" cy="470788"/>
            </a:xfrm>
            <a:prstGeom prst="rect">
              <a:avLst/>
            </a:prstGeom>
            <a:noFill/>
          </p:spPr>
          <p:txBody>
            <a:bodyPr wrap="none" rtlCol="0">
              <a:spAutoFit/>
            </a:bodyPr>
            <a:lstStyle/>
            <a:p>
              <a:r>
                <a:rPr lang="en-US" sz="2400" i="1" dirty="0" smtClean="0">
                  <a:solidFill>
                    <a:srgbClr val="000000"/>
                  </a:solidFill>
                  <a:latin typeface="Times New Roman"/>
                  <a:cs typeface="Times New Roman"/>
                </a:rPr>
                <a:t>Rep</a:t>
              </a:r>
              <a:endParaRPr lang="en-US" sz="2400" i="1" dirty="0">
                <a:solidFill>
                  <a:srgbClr val="000000"/>
                </a:solidFill>
                <a:latin typeface="Times New Roman"/>
                <a:cs typeface="Times New Roman"/>
              </a:endParaRPr>
            </a:p>
          </p:txBody>
        </p:sp>
      </p:grpSp>
      <p:sp>
        <p:nvSpPr>
          <p:cNvPr id="27" name="Rectangle 36"/>
          <p:cNvSpPr>
            <a:spLocks noChangeArrowheads="1"/>
          </p:cNvSpPr>
          <p:nvPr/>
        </p:nvSpPr>
        <p:spPr bwMode="auto">
          <a:xfrm>
            <a:off x="5393266" y="3234268"/>
            <a:ext cx="3674533" cy="107303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45720" rIns="45720" anchor="ctr" anchorCtr="1"/>
          <a:lstStyle/>
          <a:p>
            <a:pPr>
              <a:defRPr/>
            </a:pPr>
            <a:r>
              <a:rPr lang="en-US" sz="2400" b="1" dirty="0" smtClean="0"/>
              <a:t>Traditionally, security def. is information theoretic</a:t>
            </a:r>
            <a:endParaRPr lang="en-US" sz="2400" i="1" dirty="0" smtClean="0">
              <a:latin typeface="Times New Roman"/>
              <a:cs typeface="Times New Roman"/>
            </a:endParaRPr>
          </a:p>
        </p:txBody>
      </p:sp>
      <p:grpSp>
        <p:nvGrpSpPr>
          <p:cNvPr id="29" name="Group 28"/>
          <p:cNvGrpSpPr/>
          <p:nvPr/>
        </p:nvGrpSpPr>
        <p:grpSpPr>
          <a:xfrm>
            <a:off x="4052998" y="3733039"/>
            <a:ext cx="499449" cy="523220"/>
            <a:chOff x="4333176" y="615512"/>
            <a:chExt cx="499449" cy="523220"/>
          </a:xfrm>
        </p:grpSpPr>
        <p:sp>
          <p:nvSpPr>
            <p:cNvPr id="30" name="Rectangle 29"/>
            <p:cNvSpPr/>
            <p:nvPr/>
          </p:nvSpPr>
          <p:spPr>
            <a:xfrm>
              <a:off x="4333176" y="76278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390611" y="615512"/>
              <a:ext cx="442014" cy="523220"/>
            </a:xfrm>
            <a:prstGeom prst="rect">
              <a:avLst/>
            </a:prstGeom>
            <a:noFill/>
          </p:spPr>
          <p:txBody>
            <a:bodyPr wrap="squar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grpSp>
        <p:nvGrpSpPr>
          <p:cNvPr id="32" name="Group 31"/>
          <p:cNvGrpSpPr/>
          <p:nvPr/>
        </p:nvGrpSpPr>
        <p:grpSpPr>
          <a:xfrm>
            <a:off x="7890537" y="4812969"/>
            <a:ext cx="514191" cy="523220"/>
            <a:chOff x="6391214" y="2384012"/>
            <a:chExt cx="514191" cy="523220"/>
          </a:xfrm>
        </p:grpSpPr>
        <p:sp>
          <p:nvSpPr>
            <p:cNvPr id="34" name="Rectangle 33"/>
            <p:cNvSpPr/>
            <p:nvPr/>
          </p:nvSpPr>
          <p:spPr>
            <a:xfrm>
              <a:off x="6391214" y="2535066"/>
              <a:ext cx="441326" cy="303915"/>
            </a:xfrm>
            <a:prstGeom prst="rect">
              <a:avLst/>
            </a:prstGeom>
            <a:solidFill>
              <a:srgbClr val="0011B2"/>
            </a:solidFill>
            <a:ln>
              <a:solidFill>
                <a:srgbClr val="0011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461311" y="2384012"/>
              <a:ext cx="444094" cy="523220"/>
            </a:xfrm>
            <a:prstGeom prst="rect">
              <a:avLst/>
            </a:prstGeom>
            <a:noFill/>
          </p:spPr>
          <p:txBody>
            <a:bodyPr wrap="none" rtlCol="0">
              <a:spAutoFit/>
            </a:bodyPr>
            <a:lstStyle/>
            <a:p>
              <a:r>
                <a:rPr lang="en-US" sz="2800" i="1" dirty="0" smtClean="0">
                  <a:solidFill>
                    <a:srgbClr val="FFFFFF"/>
                  </a:solidFill>
                  <a:latin typeface="Times New Roman"/>
                  <a:cs typeface="Times New Roman"/>
                </a:rPr>
                <a:t>r</a:t>
              </a:r>
              <a:endParaRPr lang="en-US" sz="2800" i="1" dirty="0">
                <a:solidFill>
                  <a:srgbClr val="FFFFFF"/>
                </a:solidFill>
                <a:latin typeface="Times New Roman"/>
                <a:cs typeface="Times New Roman"/>
              </a:endParaRPr>
            </a:p>
          </p:txBody>
        </p:sp>
      </p:grpSp>
    </p:spTree>
    <p:extLst>
      <p:ext uri="{BB962C8B-B14F-4D97-AF65-F5344CB8AC3E}">
        <p14:creationId xmlns:p14="http://schemas.microsoft.com/office/powerpoint/2010/main" val="2126093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xEl>
                                              <p:pRg st="1" end="1"/>
                                            </p:txEl>
                                          </p:spTgt>
                                        </p:tgtEl>
                                        <p:attrNameLst>
                                          <p:attrName>style.visibility</p:attrName>
                                        </p:attrNameLst>
                                      </p:cBhvr>
                                      <p:to>
                                        <p:strVal val="visible"/>
                                      </p:to>
                                    </p:set>
                                    <p:animEffect transition="in" filter="fade">
                                      <p:cBhvr>
                                        <p:cTn id="40" dur="500"/>
                                        <p:tgtEl>
                                          <p:spTgt spid="3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6">
                                            <p:txEl>
                                              <p:pRg st="2" end="2"/>
                                            </p:txEl>
                                          </p:spTgt>
                                        </p:tgtEl>
                                        <p:attrNameLst>
                                          <p:attrName>style.visibility</p:attrName>
                                        </p:attrNameLst>
                                      </p:cBhvr>
                                      <p:to>
                                        <p:strVal val="visible"/>
                                      </p:to>
                                    </p:set>
                                    <p:animEffect transition="in" filter="fade">
                                      <p:cBhvr>
                                        <p:cTn id="70" dur="500"/>
                                        <p:tgtEl>
                                          <p:spTgt spid="36">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bg/>
                                          </p:spTgt>
                                        </p:tgtEl>
                                        <p:attrNameLst>
                                          <p:attrName>style.visibility</p:attrName>
                                        </p:attrNameLst>
                                      </p:cBhvr>
                                      <p:to>
                                        <p:strVal val="visible"/>
                                      </p:to>
                                    </p:set>
                                    <p:animEffect transition="in" filter="fade">
                                      <p:cBhvr>
                                        <p:cTn id="75" dur="500"/>
                                        <p:tgtEl>
                                          <p:spTgt spid="27">
                                            <p:bg/>
                                          </p:spTgt>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fade">
                                      <p:cBhvr>
                                        <p:cTn id="7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P spid="68" grpId="0" uiExpand="1"/>
      <p:bldP spid="83" grpId="0" uiExpand="1"/>
      <p:bldP spid="41" grpId="0" uiExpand="1" animBg="1"/>
      <p:bldP spid="33" grpId="0" animBg="1"/>
      <p:bldP spid="43" grpId="0" animBg="1"/>
      <p:bldP spid="44" grpId="1"/>
      <p:bldP spid="11" grpId="0"/>
      <p:bldP spid="27"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35140</TotalTime>
  <Words>4721</Words>
  <Application>Microsoft Macintosh PowerPoint</Application>
  <PresentationFormat>On-screen Show (4:3)</PresentationFormat>
  <Paragraphs>1164</Paragraphs>
  <Slides>71</Slides>
  <Notes>41</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Office Theme</vt:lpstr>
      <vt:lpstr>Equation</vt:lpstr>
      <vt:lpstr>Strong Key Derivation from Noisy Sources</vt:lpstr>
      <vt:lpstr>Key Derivation from Noisy Sources</vt:lpstr>
      <vt:lpstr>Key Derivation from Noisy Sources</vt:lpstr>
      <vt:lpstr>Physical Unclonable Functions (PUFs) [PappuRechtTaylorGershenfeld02]</vt:lpstr>
      <vt:lpstr>Biometrics</vt:lpstr>
      <vt:lpstr>Two Physical Processes</vt:lpstr>
      <vt:lpstr>Outline</vt:lpstr>
      <vt:lpstr>Key Derivation from Noisy Sources</vt:lpstr>
      <vt:lpstr>Fuzzy Extractors: Functionality  [JuelsWattenberg99], …, [DodisOstrovskyReyzinSmith04] … </vt:lpstr>
      <vt:lpstr>Fuzzy Extractors: Goals</vt:lpstr>
      <vt:lpstr>Contribution</vt:lpstr>
      <vt:lpstr>Fuzzy Extractors: Typical Construction</vt:lpstr>
      <vt:lpstr>Fuzzy Extractors: Typical Construction</vt:lpstr>
      <vt:lpstr>Secure Sketches</vt:lpstr>
      <vt:lpstr>Secure Sketches</vt:lpstr>
      <vt:lpstr>Secure Sketches</vt:lpstr>
      <vt:lpstr>Outline</vt:lpstr>
      <vt:lpstr>Problem with Secure Sketches</vt:lpstr>
      <vt:lpstr>Problem with Secure Sketches</vt:lpstr>
      <vt:lpstr>Problem with Secure Sketches</vt:lpstr>
      <vt:lpstr>Lessons</vt:lpstr>
      <vt:lpstr>Is it possible to handle  “more errors than entropy” (t &gt; k)?</vt:lpstr>
      <vt:lpstr>Is it possible to handle  “more errors than entropy” (t &gt; k)?</vt:lpstr>
      <vt:lpstr>Is it possible to handle  “more errors than entropy” (t &gt; k)?</vt:lpstr>
      <vt:lpstr>Is it possible to handle  “more errors than entropy” (t &gt; k)?</vt:lpstr>
      <vt:lpstr>Lessons</vt:lpstr>
      <vt:lpstr>Understand the structure of source</vt:lpstr>
      <vt:lpstr>Is big Hfuzz(W0) sufficient? </vt:lpstr>
      <vt:lpstr>Thm [FRS]: No if W0 comes from a family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big Hfuzz(W0) sufficient? </vt:lpstr>
      <vt:lpstr>Lessons</vt:lpstr>
      <vt:lpstr>Outline</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Idea [CFPRS14]: “encrypt” r using parts of w0</vt:lpstr>
      <vt:lpstr>How to implement locks?</vt:lpstr>
      <vt:lpstr>Digital Lockers</vt:lpstr>
      <vt:lpstr>Digital Lockers</vt:lpstr>
      <vt:lpstr>How good is this construction?</vt:lpstr>
      <vt:lpstr>How good is this construction?</vt:lpstr>
      <vt:lpstr>How good is this construction?</vt:lpstr>
      <vt:lpstr>How good is this construction?</vt:lpstr>
      <vt:lpstr>Conclusion</vt:lpstr>
      <vt:lpstr>Establishing Trust Today</vt:lpstr>
      <vt:lpstr>Establishing Trust Today</vt:lpstr>
      <vt:lpstr>Establishing Trust Today</vt:lpstr>
      <vt:lpstr>Establishing Trust</vt:lpstr>
      <vt:lpstr>Cryptographic Authentication</vt:lpstr>
      <vt:lpstr>Key Derivation from Noisy Sources</vt:lpstr>
      <vt:lpstr>Error Correcting Code</vt:lpstr>
      <vt:lpstr>Error Correcting Code</vt:lpstr>
      <vt:lpstr>Hamming Metric</vt:lpstr>
      <vt:lpstr>PowerPoint Presentation</vt:lpstr>
      <vt:lpstr>PowerPoint Presentation</vt:lpstr>
      <vt:lpstr>PowerPoint Presentation</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Fuzzy Extractors</dc:title>
  <dc:creator>Benjamin Fuller</dc:creator>
  <cp:lastModifiedBy>Benjamin Fuller</cp:lastModifiedBy>
  <cp:revision>773</cp:revision>
  <dcterms:created xsi:type="dcterms:W3CDTF">2013-03-29T19:18:32Z</dcterms:created>
  <dcterms:modified xsi:type="dcterms:W3CDTF">2014-12-11T20:40:25Z</dcterms:modified>
</cp:coreProperties>
</file>